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7475200" cy="97536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yjxai.cn" TargetMode="Externa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28.jpeg"/><Relationship Id="rId3" Type="http://schemas.openxmlformats.org/officeDocument/2006/relationships/image" Target="../media/image27.jpeg"/><Relationship Id="rId2" Type="http://schemas.openxmlformats.org/officeDocument/2006/relationships/hyperlink" Target="https://yjxai.cn" TargetMode="External"/><Relationship Id="rId1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yjxai.cn" TargetMode="External"/><Relationship Id="rId1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yjxai.cn" TargetMode="External"/><Relationship Id="rId1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yjxai.cn" TargetMode="External"/><Relationship Id="rId1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yjxai.cn" TargetMode="External"/><Relationship Id="rId1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hyperlink" Target="https://yjxai.cn" TargetMode="External"/><Relationship Id="rId2" Type="http://schemas.openxmlformats.org/officeDocument/2006/relationships/image" Target="../media/image35.jpeg"/><Relationship Id="rId1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hyperlink" Target="https://yjxai.cn" TargetMode="Externa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4.png"/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48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0.png"/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image" Target="../media/image5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yjxai.cn/geo" TargetMode="External"/><Relationship Id="rId1" Type="http://schemas.openxmlformats.org/officeDocument/2006/relationships/image" Target="../media/image5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18.jpeg"/><Relationship Id="rId8" Type="http://schemas.openxmlformats.org/officeDocument/2006/relationships/image" Target="../media/image17.jpeg"/><Relationship Id="rId7" Type="http://schemas.openxmlformats.org/officeDocument/2006/relationships/image" Target="../media/image16.jpeg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jpeg"/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22.jpeg"/><Relationship Id="rId12" Type="http://schemas.openxmlformats.org/officeDocument/2006/relationships/image" Target="../media/image21.jpeg"/><Relationship Id="rId11" Type="http://schemas.openxmlformats.org/officeDocument/2006/relationships/image" Target="../media/image20.png"/><Relationship Id="rId10" Type="http://schemas.openxmlformats.org/officeDocument/2006/relationships/image" Target="../media/image19.jpeg"/><Relationship Id="rId1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7475200" cy="9753600"/>
          </a:xfrm>
          <a:prstGeom prst="rect">
            <a:avLst/>
          </a:prstGeom>
        </p:spPr>
      </p:pic>
      <p:sp>
        <p:nvSpPr>
          <p:cNvPr id="4" name="textbox 4"/>
          <p:cNvSpPr/>
          <p:nvPr/>
        </p:nvSpPr>
        <p:spPr>
          <a:xfrm>
            <a:off x="2461513" y="2503169"/>
            <a:ext cx="12922250" cy="62636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7610"/>
              </a:lnSpc>
            </a:pPr>
            <a:r>
              <a:rPr sz="5900" b="1" kern="0" spc="-100" dirty="0">
                <a:solidFill>
                  <a:srgbClr val="206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AI搜爆“AI品牌资产（</a:t>
            </a:r>
            <a:r>
              <a:rPr sz="5900" b="1" kern="0" spc="-680" dirty="0">
                <a:solidFill>
                  <a:srgbClr val="206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900" b="1" kern="0" spc="-100" dirty="0">
                <a:solidFill>
                  <a:srgbClr val="206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5900" b="1" kern="0" spc="-1150" dirty="0">
                <a:solidFill>
                  <a:srgbClr val="206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900" b="1" kern="0" spc="-110" dirty="0">
                <a:solidFill>
                  <a:srgbClr val="206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BE</a:t>
            </a:r>
            <a:r>
              <a:rPr sz="5900" b="1" kern="0" spc="-700" dirty="0">
                <a:solidFill>
                  <a:srgbClr val="206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900" b="1" kern="0" spc="-110" dirty="0">
                <a:solidFill>
                  <a:srgbClr val="206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sz="5900" b="1" kern="0" spc="-1570" dirty="0">
                <a:solidFill>
                  <a:srgbClr val="206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900" b="1" kern="0" spc="-110" dirty="0">
                <a:solidFill>
                  <a:srgbClr val="206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管理</a:t>
            </a:r>
            <a:r>
              <a:rPr sz="5900" b="1" kern="0" spc="-840" dirty="0">
                <a:solidFill>
                  <a:srgbClr val="206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900" b="1" kern="0" spc="-110" dirty="0">
                <a:solidFill>
                  <a:srgbClr val="206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sz="5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752340" algn="l" rtl="0" eaLnBrk="0">
              <a:lnSpc>
                <a:spcPct val="86000"/>
              </a:lnSpc>
              <a:spcBef>
                <a:spcPts val="2260"/>
              </a:spcBef>
            </a:pPr>
            <a:r>
              <a:rPr sz="5900" b="1" kern="0" spc="120" dirty="0">
                <a:solidFill>
                  <a:srgbClr val="206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服务介绍</a:t>
            </a:r>
            <a:endParaRPr sz="5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38705" algn="l" rtl="0" eaLnBrk="0">
              <a:lnSpc>
                <a:spcPct val="89000"/>
              </a:lnSpc>
              <a:spcBef>
                <a:spcPts val="1420"/>
              </a:spcBef>
            </a:pPr>
            <a:r>
              <a:rPr sz="4700" b="1" kern="0" spc="-1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让AI，成为您的“品牌推</a:t>
            </a:r>
            <a:r>
              <a:rPr sz="4700" b="1" kern="0" spc="-13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荐官”</a:t>
            </a:r>
            <a:endParaRPr sz="4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623560" algn="l" rtl="0" eaLnBrk="0">
              <a:lnSpc>
                <a:spcPct val="84000"/>
              </a:lnSpc>
              <a:spcBef>
                <a:spcPts val="25"/>
              </a:spcBef>
            </a:pPr>
            <a:endParaRPr sz="2700" b="1" kern="0" spc="-120" dirty="0">
              <a:solidFill>
                <a:srgbClr val="4472C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623560" algn="l" rtl="0" eaLnBrk="0">
              <a:lnSpc>
                <a:spcPct val="84000"/>
              </a:lnSpc>
              <a:spcBef>
                <a:spcPts val="25"/>
              </a:spcBef>
            </a:pPr>
            <a:endParaRPr sz="2700" b="1" kern="0" spc="-120" dirty="0">
              <a:solidFill>
                <a:srgbClr val="4472C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623560" algn="l" rtl="0" eaLnBrk="0">
              <a:lnSpc>
                <a:spcPct val="84000"/>
              </a:lnSpc>
              <a:spcBef>
                <a:spcPts val="25"/>
              </a:spcBef>
            </a:pPr>
            <a:endParaRPr sz="2700" b="1" kern="0" spc="-120" dirty="0">
              <a:solidFill>
                <a:srgbClr val="4472C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623560" algn="l" rtl="0" eaLnBrk="0">
              <a:lnSpc>
                <a:spcPct val="84000"/>
              </a:lnSpc>
              <a:spcBef>
                <a:spcPts val="25"/>
              </a:spcBef>
            </a:pPr>
            <a:r>
              <a:rPr sz="2700" b="1" kern="0" spc="-120" dirty="0">
                <a:solidFill>
                  <a:srgbClr val="4472C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2026.1.7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309110" algn="l" rtl="0" eaLnBrk="0">
              <a:lnSpc>
                <a:spcPct val="99000"/>
              </a:lnSpc>
              <a:spcBef>
                <a:spcPts val="600"/>
              </a:spcBef>
            </a:pPr>
            <a:r>
              <a:rPr sz="20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四川远见行人工智能科技</a:t>
            </a:r>
            <a:r>
              <a:rPr sz="20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有限公司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378450" algn="l" rtl="0" eaLnBrk="0">
              <a:lnSpc>
                <a:spcPct val="99000"/>
              </a:lnSpc>
              <a:spcBef>
                <a:spcPts val="195"/>
              </a:spcBef>
            </a:pPr>
            <a:r>
              <a:rPr sz="2000" kern="0" spc="10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hlinkClick r:id="rId2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https://yjxa</a:t>
            </a:r>
            <a:r>
              <a:rPr sz="2000" kern="0" spc="9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hlinkClick r:id="rId2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i.cn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rect 120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solidFill>
            <a:srgbClr val="F0F0E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22" name="picture 12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949695" y="3334512"/>
            <a:ext cx="5841491" cy="5251703"/>
          </a:xfrm>
          <a:prstGeom prst="rect">
            <a:avLst/>
          </a:prstGeom>
        </p:spPr>
      </p:pic>
      <p:sp>
        <p:nvSpPr>
          <p:cNvPr id="124" name="textbox 124"/>
          <p:cNvSpPr/>
          <p:nvPr/>
        </p:nvSpPr>
        <p:spPr>
          <a:xfrm>
            <a:off x="12401804" y="2888995"/>
            <a:ext cx="4499609" cy="680339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21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0325" indent="707390" algn="l" rtl="0" eaLnBrk="0">
              <a:lnSpc>
                <a:spcPct val="157000"/>
              </a:lnSpc>
              <a:spcBef>
                <a:spcPts val="0"/>
              </a:spcBef>
              <a:tabLst>
                <a:tab pos="959485" algn="l"/>
              </a:tabLst>
            </a:pPr>
            <a:r>
              <a:rPr sz="2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6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AIBE管理优化服务</a:t>
            </a:r>
            <a:r>
              <a:rPr sz="26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</a:t>
            </a:r>
            <a:r>
              <a:rPr sz="20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品牌的“AI</a:t>
            </a:r>
            <a:r>
              <a:rPr sz="20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内容行动手册</a:t>
            </a:r>
            <a:r>
              <a:rPr sz="20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7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4450" algn="l" rtl="0" eaLnBrk="0">
              <a:lnSpc>
                <a:spcPct val="87000"/>
              </a:lnSpc>
              <a:spcBef>
                <a:spcPts val="605"/>
              </a:spcBef>
            </a:pPr>
            <a:r>
              <a:rPr sz="20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核心服务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11150" indent="-219710" algn="l" rtl="0" eaLnBrk="0">
              <a:lnSpc>
                <a:spcPct val="104000"/>
              </a:lnSpc>
              <a:spcBef>
                <a:spcPts val="1855"/>
              </a:spcBef>
            </a:pPr>
            <a:r>
              <a:rPr sz="2300" kern="0" spc="-7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内容结构化重构：</a:t>
            </a:r>
            <a:r>
              <a:rPr sz="20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将品牌内容转化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为AI可读 、可信 、可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引用的格式</a:t>
            </a:r>
            <a:r>
              <a:rPr sz="20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8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1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8450" indent="-213360" algn="l" rtl="0" eaLnBrk="0">
              <a:lnSpc>
                <a:spcPct val="106000"/>
              </a:lnSpc>
              <a:spcBef>
                <a:spcPts val="1475"/>
              </a:spcBef>
            </a:pPr>
            <a:r>
              <a:rPr sz="2000" kern="0" spc="-80" dirty="0">
                <a:solidFill>
                  <a:srgbClr val="A070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</a:t>
            </a:r>
            <a:r>
              <a:rPr sz="2300" kern="0" spc="-8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品牌问答体系重建：</a:t>
            </a:r>
            <a:r>
              <a:rPr sz="20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优化FAQ,</a:t>
            </a:r>
            <a:r>
              <a:rPr sz="20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Al</a:t>
            </a:r>
            <a:r>
              <a:rPr sz="20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在回答用户常见问题时优先应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0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用官方内容</a:t>
            </a:r>
            <a:r>
              <a:rPr sz="2000" kern="0" spc="-2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00990" indent="-209550" algn="l" rtl="0" eaLnBrk="0">
              <a:lnSpc>
                <a:spcPct val="108000"/>
              </a:lnSpc>
              <a:spcBef>
                <a:spcPts val="1360"/>
              </a:spcBef>
            </a:pPr>
            <a:r>
              <a:rPr sz="2300" kern="0" spc="-7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sz="2300" kern="0" spc="-20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-7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关毽提及率提升：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通过优化，在2-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0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3个月内显著提升品牌在核心问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题下的AI提及率。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75"/>
              </a:lnSpc>
              <a:spcBef>
                <a:spcPts val="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https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yjxai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cn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26" name="picture 1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12414504" y="2901695"/>
            <a:ext cx="755904" cy="856488"/>
          </a:xfrm>
          <a:prstGeom prst="rect">
            <a:avLst/>
          </a:prstGeom>
        </p:spPr>
      </p:pic>
      <p:sp>
        <p:nvSpPr>
          <p:cNvPr id="128" name="textbox 128"/>
          <p:cNvSpPr/>
          <p:nvPr/>
        </p:nvSpPr>
        <p:spPr>
          <a:xfrm>
            <a:off x="864755" y="4076854"/>
            <a:ext cx="5116195" cy="46875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940" algn="l" rtl="0" eaLnBrk="0">
              <a:lnSpc>
                <a:spcPct val="95000"/>
              </a:lnSpc>
            </a:pPr>
            <a:r>
              <a:rPr sz="20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品牌的“AI资产雷达系统”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9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  <a:spcBef>
                <a:spcPts val="600"/>
              </a:spcBef>
            </a:pPr>
            <a:r>
              <a:rPr sz="20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核心功能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9055" algn="l" rtl="0" eaLnBrk="0">
              <a:lnSpc>
                <a:spcPct val="99000"/>
              </a:lnSpc>
              <a:spcBef>
                <a:spcPts val="695"/>
              </a:spcBef>
            </a:pPr>
            <a:r>
              <a:rPr sz="2300" kern="0" spc="-100" dirty="0">
                <a:solidFill>
                  <a:srgbClr val="205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sz="2300" kern="0" spc="-220" dirty="0">
                <a:solidFill>
                  <a:srgbClr val="205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-100" dirty="0">
                <a:solidFill>
                  <a:srgbClr val="20509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AI曝光监测</a:t>
            </a:r>
            <a:r>
              <a:rPr sz="23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0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实时监测品牌在各大模型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7495" indent="178435" algn="l" rtl="0" eaLnBrk="0">
              <a:lnSpc>
                <a:spcPct val="104000"/>
              </a:lnSpc>
              <a:spcBef>
                <a:spcPts val="220"/>
              </a:spcBef>
            </a:pPr>
            <a:r>
              <a:rPr sz="20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(豆包</a:t>
            </a:r>
            <a:r>
              <a:rPr sz="20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、DeepSeek</a:t>
            </a:r>
            <a:r>
              <a:rPr sz="2000" kern="0" spc="-3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、元宝</a:t>
            </a:r>
            <a:r>
              <a:rPr sz="20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、Kimi</a:t>
            </a:r>
            <a:r>
              <a:rPr sz="20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等)</a:t>
            </a:r>
            <a:r>
              <a:rPr sz="20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kern="0" spc="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-130" dirty="0">
                <a:solidFill>
                  <a:srgbClr val="205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</a:t>
            </a:r>
            <a:r>
              <a:rPr sz="2000" kern="0" spc="-40" dirty="0">
                <a:solidFill>
                  <a:srgbClr val="205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及率 </a:t>
            </a:r>
            <a:r>
              <a:rPr sz="2000" kern="0" spc="-40" dirty="0">
                <a:solidFill>
                  <a:srgbClr val="204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、排名 、情感</a:t>
            </a:r>
            <a:r>
              <a:rPr sz="2000" kern="0" spc="-280" dirty="0">
                <a:solidFill>
                  <a:srgbClr val="204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9055" algn="l" rtl="0" eaLnBrk="0">
              <a:lnSpc>
                <a:spcPct val="99000"/>
              </a:lnSpc>
              <a:spcBef>
                <a:spcPts val="1265"/>
              </a:spcBef>
            </a:pPr>
            <a:r>
              <a:rPr sz="2300" kern="0" spc="-90" dirty="0">
                <a:solidFill>
                  <a:srgbClr val="205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sz="2300" kern="0" spc="-230" dirty="0">
                <a:solidFill>
                  <a:srgbClr val="205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-90" dirty="0">
                <a:solidFill>
                  <a:srgbClr val="205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AI搜索图谱</a:t>
            </a:r>
            <a:r>
              <a:rPr sz="23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000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独家能力，可视化展示大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78765" indent="-4445" algn="l" rtl="0" eaLnBrk="0">
              <a:lnSpc>
                <a:spcPct val="112000"/>
              </a:lnSpc>
              <a:spcBef>
                <a:spcPts val="555"/>
              </a:spcBef>
            </a:pP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模型为回答一个问题 ，在后台拆解了哪些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子问题</a:t>
            </a:r>
            <a:r>
              <a:rPr sz="2000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、采集了哪些站点来源。让“黑盒</a:t>
            </a:r>
            <a:r>
              <a:rPr sz="2000" kern="0" spc="-3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变透明。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6000"/>
              </a:lnSpc>
            </a:pPr>
            <a:endParaRPr sz="14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8765" indent="-219710" algn="l" rtl="0" eaLnBrk="0">
              <a:lnSpc>
                <a:spcPct val="98000"/>
              </a:lnSpc>
              <a:spcBef>
                <a:spcPts val="0"/>
              </a:spcBef>
            </a:pPr>
            <a:r>
              <a:rPr sz="2300" kern="0" spc="-20" dirty="0">
                <a:solidFill>
                  <a:srgbClr val="205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竞品引用追踪</a:t>
            </a:r>
            <a:r>
              <a:rPr sz="23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识别竞品被Al引用的“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爆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文</a:t>
            </a:r>
            <a:r>
              <a:rPr sz="2000" kern="0" spc="-4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”源头，洞察其内容策略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0" name="textbox 130"/>
          <p:cNvSpPr/>
          <p:nvPr/>
        </p:nvSpPr>
        <p:spPr>
          <a:xfrm>
            <a:off x="3385921" y="470433"/>
            <a:ext cx="11127740" cy="19424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49450" algn="l" rtl="0" eaLnBrk="0">
              <a:lnSpc>
                <a:spcPct val="96000"/>
              </a:lnSpc>
            </a:pPr>
            <a:r>
              <a:rPr sz="47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赢得战场，AI搜爆解决方案</a:t>
            </a:r>
            <a:endParaRPr sz="4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30"/>
              </a:spcBef>
            </a:pPr>
            <a:r>
              <a:rPr sz="47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监测与优化双引擎，构建品牌</a:t>
            </a:r>
            <a:r>
              <a:rPr sz="47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AIBE</a:t>
            </a:r>
            <a:r>
              <a:rPr sz="4700" b="1" kern="0" spc="-7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7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护城河</a:t>
            </a:r>
            <a:endParaRPr sz="4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9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15620" algn="l" rtl="0" eaLnBrk="0">
              <a:lnSpc>
                <a:spcPct val="98000"/>
              </a:lnSpc>
            </a:pPr>
            <a:r>
              <a:rPr sz="2700" kern="0" spc="10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让品牌“看见自己在</a:t>
            </a:r>
            <a:r>
              <a:rPr sz="2700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2700" kern="0" spc="10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世界里的现实样子</a:t>
            </a:r>
            <a:r>
              <a:rPr sz="2700" kern="0" spc="-6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10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”,并获得系统性</a:t>
            </a:r>
            <a:r>
              <a:rPr sz="2700" kern="0" spc="9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的提升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2" name="textbox 132"/>
          <p:cNvSpPr/>
          <p:nvPr/>
        </p:nvSpPr>
        <p:spPr>
          <a:xfrm>
            <a:off x="6796468" y="4873452"/>
            <a:ext cx="4179570" cy="22402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940" algn="l" rtl="0" eaLnBrk="0">
              <a:lnSpc>
                <a:spcPct val="86000"/>
              </a:lnSpc>
            </a:pPr>
            <a:r>
              <a:rPr sz="2600" b="1" kern="0" spc="-20" dirty="0">
                <a:solidFill>
                  <a:srgbClr val="204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监测诊断</a:t>
            </a:r>
            <a:endParaRPr sz="2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ts val="2395"/>
              </a:lnSpc>
              <a:spcBef>
                <a:spcPts val="320"/>
              </a:spcBef>
            </a:pPr>
            <a:r>
              <a:rPr sz="1900" b="1" kern="0" spc="-90" dirty="0">
                <a:solidFill>
                  <a:srgbClr val="20407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(Monitor</a:t>
            </a:r>
            <a:r>
              <a:rPr sz="1900" b="1" kern="0" spc="70" dirty="0">
                <a:solidFill>
                  <a:srgbClr val="20407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1900" b="1" kern="0" spc="-90" dirty="0">
                <a:solidFill>
                  <a:srgbClr val="20407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&amp;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7150" algn="l" rtl="0" eaLnBrk="0">
              <a:lnSpc>
                <a:spcPts val="2395"/>
              </a:lnSpc>
              <a:spcBef>
                <a:spcPts val="405"/>
              </a:spcBef>
            </a:pPr>
            <a:r>
              <a:rPr sz="1900" b="1" kern="0" spc="-60" dirty="0">
                <a:solidFill>
                  <a:srgbClr val="20507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Diagnose)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802255" algn="l" rtl="0" eaLnBrk="0">
              <a:lnSpc>
                <a:spcPct val="95000"/>
              </a:lnSpc>
              <a:spcBef>
                <a:spcPts val="945"/>
              </a:spcBef>
            </a:pPr>
            <a:r>
              <a:rPr sz="2600" b="1" kern="0" spc="-20" dirty="0">
                <a:solidFill>
                  <a:srgbClr val="90702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优化执行</a:t>
            </a:r>
            <a:endParaRPr sz="26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ts val="2395"/>
              </a:lnSpc>
              <a:spcBef>
                <a:spcPts val="290"/>
              </a:spcBef>
            </a:pPr>
            <a:r>
              <a:rPr sz="1900" b="1" kern="0" spc="-90" dirty="0">
                <a:solidFill>
                  <a:srgbClr val="8070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(Opti</a:t>
            </a:r>
            <a:r>
              <a:rPr sz="1900" b="1" kern="0" spc="-80" dirty="0">
                <a:solidFill>
                  <a:srgbClr val="8070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mize </a:t>
            </a:r>
            <a:r>
              <a:rPr sz="1900" b="1" kern="0" spc="-90" dirty="0">
                <a:solidFill>
                  <a:srgbClr val="8070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900" b="1" kern="0" spc="-40" dirty="0">
                <a:solidFill>
                  <a:srgbClr val="8070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&amp;</a:t>
            </a:r>
            <a:endParaRPr sz="1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933700" algn="l" rtl="0" eaLnBrk="0">
              <a:lnSpc>
                <a:spcPts val="2530"/>
              </a:lnSpc>
              <a:spcBef>
                <a:spcPts val="105"/>
              </a:spcBef>
            </a:pPr>
            <a:r>
              <a:rPr sz="2000" b="1" kern="0" spc="-70" dirty="0">
                <a:solidFill>
                  <a:srgbClr val="90703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Execute)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4" name="textbox 134"/>
          <p:cNvSpPr/>
          <p:nvPr/>
        </p:nvSpPr>
        <p:spPr>
          <a:xfrm>
            <a:off x="895603" y="2895091"/>
            <a:ext cx="4740909" cy="8883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10565" algn="l" rtl="0" eaLnBrk="0">
              <a:lnSpc>
                <a:spcPct val="98000"/>
              </a:lnSpc>
              <a:tabLst>
                <a:tab pos="915035" algn="l"/>
              </a:tabLst>
            </a:pPr>
            <a:r>
              <a:rPr sz="27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7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AI品牌资产监测诊断平台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36" name="picture 1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908303" y="2907791"/>
            <a:ext cx="697991" cy="800100"/>
          </a:xfrm>
          <a:prstGeom prst="rect">
            <a:avLst/>
          </a:prstGeom>
        </p:spPr>
      </p:pic>
      <p:sp>
        <p:nvSpPr>
          <p:cNvPr id="138" name="textbox 138"/>
          <p:cNvSpPr/>
          <p:nvPr/>
        </p:nvSpPr>
        <p:spPr>
          <a:xfrm>
            <a:off x="911161" y="8996337"/>
            <a:ext cx="4858384" cy="7118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9870" indent="-217805" algn="l" rtl="0" eaLnBrk="0">
              <a:lnSpc>
                <a:spcPct val="105000"/>
              </a:lnSpc>
            </a:pPr>
            <a:r>
              <a:rPr sz="2300" kern="0" spc="30" dirty="0">
                <a:solidFill>
                  <a:srgbClr val="205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</a:t>
            </a:r>
            <a:r>
              <a:rPr sz="2300" kern="0" spc="0" dirty="0">
                <a:solidFill>
                  <a:srgbClr val="205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Al</a:t>
            </a:r>
            <a:r>
              <a:rPr sz="2300" kern="0" spc="30" dirty="0">
                <a:solidFill>
                  <a:srgbClr val="20508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品牌资产指数</a:t>
            </a:r>
            <a:r>
              <a:rPr sz="23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</a:t>
            </a:r>
            <a:r>
              <a:rPr sz="2300" kern="0" spc="-5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生成量化报告，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评估品牌健康度</a:t>
            </a:r>
            <a:r>
              <a:rPr sz="2000" kern="0" spc="-3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rect 140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solidFill>
            <a:srgbClr val="F4F2EF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4" name="group 4"/>
          <p:cNvGrpSpPr/>
          <p:nvPr/>
        </p:nvGrpSpPr>
        <p:grpSpPr>
          <a:xfrm rot="21600000">
            <a:off x="4305300" y="2151888"/>
            <a:ext cx="9639300" cy="6858000"/>
            <a:chOff x="0" y="0"/>
            <a:chExt cx="9639300" cy="6858000"/>
          </a:xfrm>
        </p:grpSpPr>
        <p:pic>
          <p:nvPicPr>
            <p:cNvPr id="142" name="picture 142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0" y="0"/>
              <a:ext cx="9639300" cy="6858000"/>
            </a:xfrm>
            <a:prstGeom prst="rect">
              <a:avLst/>
            </a:prstGeom>
          </p:spPr>
        </p:pic>
        <p:sp>
          <p:nvSpPr>
            <p:cNvPr id="144" name="textbox 144"/>
            <p:cNvSpPr/>
            <p:nvPr/>
          </p:nvSpPr>
          <p:spPr>
            <a:xfrm>
              <a:off x="-12700" y="-12700"/>
              <a:ext cx="9664700" cy="6883400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12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5628005" algn="l" rtl="0" eaLnBrk="0">
                <a:lnSpc>
                  <a:spcPct val="99000"/>
                </a:lnSpc>
                <a:spcBef>
                  <a:spcPts val="0"/>
                </a:spcBef>
              </a:pPr>
              <a:r>
                <a:rPr sz="2700" kern="0" spc="-130" dirty="0">
                  <a:solidFill>
                    <a:srgbClr val="907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Insight</a:t>
              </a:r>
              <a:r>
                <a:rPr sz="2700" kern="0" spc="-170" dirty="0">
                  <a:solidFill>
                    <a:srgbClr val="907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2700" kern="0" spc="-130" dirty="0">
                  <a:solidFill>
                    <a:srgbClr val="907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(洞察)</a:t>
              </a:r>
              <a:endParaRPr sz="2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5607685" algn="l" rtl="0" eaLnBrk="0">
                <a:lnSpc>
                  <a:spcPct val="95000"/>
                </a:lnSpc>
                <a:spcBef>
                  <a:spcPts val="750"/>
                </a:spcBef>
              </a:pP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高级服务层</a:t>
              </a:r>
              <a:r>
                <a:rPr sz="1700" kern="0" spc="49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700" kern="0" spc="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·行业趋势报告及战略建议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072765" algn="l" rtl="0" eaLnBrk="0">
                <a:lnSpc>
                  <a:spcPct val="99000"/>
                </a:lnSpc>
                <a:spcBef>
                  <a:spcPts val="820"/>
                </a:spcBef>
              </a:pPr>
              <a:r>
                <a:rPr sz="2700" b="1" kern="0" spc="-130" dirty="0">
                  <a:solidFill>
                    <a:srgbClr val="905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Optimize </a:t>
              </a:r>
              <a:r>
                <a:rPr sz="2700" b="1" kern="0" spc="-140" dirty="0">
                  <a:solidFill>
                    <a:srgbClr val="90504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(优化)</a:t>
              </a:r>
              <a:endParaRPr sz="2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789555" algn="l" rtl="0" eaLnBrk="0">
                <a:lnSpc>
                  <a:spcPct val="95000"/>
                </a:lnSpc>
                <a:spcBef>
                  <a:spcPts val="415"/>
                </a:spcBef>
              </a:pPr>
              <a:r>
                <a:rPr sz="17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核心服务层</a:t>
              </a:r>
              <a:r>
                <a:rPr sz="1700" kern="0" spc="1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7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·内容重构与语</a:t>
              </a:r>
              <a:r>
                <a:rPr sz="1700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义增强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22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3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081655" algn="l" rtl="0" eaLnBrk="0">
                <a:lnSpc>
                  <a:spcPts val="3190"/>
                </a:lnSpc>
                <a:spcBef>
                  <a:spcPts val="790"/>
                </a:spcBef>
              </a:pPr>
              <a:r>
                <a:rPr sz="2600" b="1" kern="0" spc="-140" dirty="0">
                  <a:solidFill>
                    <a:srgbClr val="508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Diagnose</a:t>
              </a:r>
              <a:r>
                <a:rPr sz="2600" b="1" kern="0" spc="380" dirty="0">
                  <a:solidFill>
                    <a:srgbClr val="508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2600" b="1" kern="0" spc="-140" dirty="0">
                  <a:solidFill>
                    <a:srgbClr val="508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</a:t>
              </a:r>
              <a:r>
                <a:rPr sz="2600" b="1" kern="0" spc="-150" dirty="0">
                  <a:solidFill>
                    <a:srgbClr val="50806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诊断)</a:t>
              </a:r>
              <a:endParaRPr sz="2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marL="2795270" algn="l" rtl="0" eaLnBrk="0">
                <a:lnSpc>
                  <a:spcPct val="95000"/>
                </a:lnSpc>
                <a:spcBef>
                  <a:spcPts val="1130"/>
                </a:spcBef>
              </a:pPr>
              <a:r>
                <a:rPr sz="17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分析服务层</a:t>
              </a:r>
              <a:r>
                <a:rPr sz="1700" kern="0" spc="16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7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·问题识别与</a:t>
              </a:r>
              <a:r>
                <a:rPr sz="1700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优化建议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2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3195955" algn="l" rtl="0" eaLnBrk="0">
                <a:lnSpc>
                  <a:spcPts val="3190"/>
                </a:lnSpc>
                <a:spcBef>
                  <a:spcPts val="785"/>
                </a:spcBef>
              </a:pPr>
              <a:r>
                <a:rPr sz="2600" b="1" kern="0" spc="-1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Monitor</a:t>
              </a:r>
              <a:r>
                <a:rPr sz="2600" b="1" kern="0" spc="45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2600" b="1" kern="0" spc="-1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(监测)</a:t>
              </a:r>
              <a:endParaRPr sz="26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11000"/>
                </a:lnSpc>
              </a:pPr>
              <a:endParaRPr sz="7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7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2475230" algn="l" rtl="0" eaLnBrk="0">
                <a:lnSpc>
                  <a:spcPct val="95000"/>
                </a:lnSpc>
              </a:pPr>
              <a:r>
                <a:rPr sz="17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基础服务层</a:t>
              </a:r>
              <a:r>
                <a:rPr sz="1700" kern="0" spc="2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</a:t>
              </a:r>
              <a:r>
                <a:rPr sz="1700" kern="0" spc="-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·Al引</a:t>
              </a:r>
              <a:r>
                <a:rPr sz="1700" kern="0" spc="-2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用率与关键词覆盖监测</a:t>
              </a:r>
              <a:endParaRPr sz="17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</p:grpSp>
      <p:sp>
        <p:nvSpPr>
          <p:cNvPr id="146" name="textbox 146"/>
          <p:cNvSpPr/>
          <p:nvPr/>
        </p:nvSpPr>
        <p:spPr>
          <a:xfrm>
            <a:off x="3660947" y="922449"/>
            <a:ext cx="10010775" cy="77850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5100" b="1" kern="0" spc="130" dirty="0">
                <a:solidFill>
                  <a:srgbClr val="102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我们的解决方案：</a:t>
            </a:r>
            <a:r>
              <a:rPr sz="5100" b="1" kern="0" spc="0" dirty="0">
                <a:solidFill>
                  <a:srgbClr val="102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Al</a:t>
            </a:r>
            <a:r>
              <a:rPr sz="5100" b="1" kern="0" spc="130" dirty="0">
                <a:solidFill>
                  <a:srgbClr val="102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搜爆产品矩阵</a:t>
            </a:r>
            <a:endParaRPr sz="5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8" name="textbox 148"/>
          <p:cNvSpPr/>
          <p:nvPr/>
        </p:nvSpPr>
        <p:spPr>
          <a:xfrm>
            <a:off x="16094834" y="9446702"/>
            <a:ext cx="1156969" cy="2133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75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https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yjxai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cn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t 150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solidFill>
            <a:srgbClr val="F0EFE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52" name="picture 15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5867400" y="3517900"/>
            <a:ext cx="5318125" cy="5048504"/>
          </a:xfrm>
          <a:prstGeom prst="rect">
            <a:avLst/>
          </a:prstGeom>
        </p:spPr>
      </p:pic>
      <p:sp>
        <p:nvSpPr>
          <p:cNvPr id="154" name="textbox 154"/>
          <p:cNvSpPr/>
          <p:nvPr/>
        </p:nvSpPr>
        <p:spPr>
          <a:xfrm>
            <a:off x="11495913" y="3554181"/>
            <a:ext cx="3648075" cy="52190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2070" algn="l" rtl="0" eaLnBrk="0">
              <a:lnSpc>
                <a:spcPct val="98000"/>
              </a:lnSpc>
            </a:pPr>
            <a:r>
              <a:rPr sz="2700" b="1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Monitor(监测)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3525" indent="-238125" algn="l" rtl="0" eaLnBrk="0">
              <a:lnSpc>
                <a:spcPct val="105000"/>
              </a:lnSpc>
              <a:spcBef>
                <a:spcPts val="275"/>
              </a:spcBef>
            </a:pPr>
            <a:r>
              <a:rPr sz="20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 搜索可见度：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品牌提及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监测系统了解品牌流量入口。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53365" indent="-178435" algn="l" rtl="0" eaLnBrk="0">
              <a:lnSpc>
                <a:spcPct val="95000"/>
              </a:lnSpc>
              <a:spcBef>
                <a:spcPts val="675"/>
              </a:spcBef>
            </a:pPr>
            <a:r>
              <a:rPr sz="20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·品牌美誉度：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逼过Al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品牌资产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监测系统，评估情绪和价值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纬度。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0640" algn="l" rtl="0" eaLnBrk="0">
              <a:lnSpc>
                <a:spcPct val="99000"/>
              </a:lnSpc>
              <a:spcBef>
                <a:spcPts val="845"/>
              </a:spcBef>
            </a:pPr>
            <a:r>
              <a:rPr sz="2800" b="1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Diagnose(</a:t>
            </a:r>
            <a:r>
              <a:rPr sz="2800" b="1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诊断)</a:t>
            </a:r>
            <a:endParaRPr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22860" algn="l" rtl="0" eaLnBrk="0">
              <a:lnSpc>
                <a:spcPct val="111000"/>
              </a:lnSpc>
              <a:spcBef>
                <a:spcPts val="265"/>
              </a:spcBef>
            </a:pP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问题诊断：深入分析品牌内容未被</a:t>
            </a:r>
            <a:r>
              <a:rPr sz="17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Al</a:t>
            </a:r>
            <a:r>
              <a:rPr sz="1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引用的原因 ，识别内容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结构</a:t>
            </a:r>
            <a:r>
              <a:rPr sz="17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、语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义理解</a:t>
            </a:r>
            <a:r>
              <a:rPr sz="1700" kern="0" spc="-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、信息权威性等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问题。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6" name="textbox 156"/>
          <p:cNvSpPr/>
          <p:nvPr/>
        </p:nvSpPr>
        <p:spPr>
          <a:xfrm>
            <a:off x="2675788" y="1087320"/>
            <a:ext cx="11943715" cy="7353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2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4800" b="1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从监测到优化：</a:t>
            </a:r>
            <a:r>
              <a:rPr sz="4800" b="1" kern="0" spc="130" dirty="0">
                <a:solidFill>
                  <a:srgbClr val="203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构建</a:t>
            </a:r>
            <a:r>
              <a:rPr sz="4800" b="1" kern="0" spc="0" dirty="0">
                <a:solidFill>
                  <a:srgbClr val="203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Al</a:t>
            </a:r>
            <a:r>
              <a:rPr sz="4800" b="1" kern="0" spc="130" dirty="0">
                <a:solidFill>
                  <a:srgbClr val="203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品牌资产的闭环流程</a:t>
            </a:r>
            <a:endParaRPr sz="4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8" name="textbox 158"/>
          <p:cNvSpPr/>
          <p:nvPr/>
        </p:nvSpPr>
        <p:spPr>
          <a:xfrm>
            <a:off x="1873668" y="6509018"/>
            <a:ext cx="3550920" cy="18370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2800" b="1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Optimize(优化)</a:t>
            </a:r>
            <a:endParaRPr sz="28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56235" indent="-171450" algn="l" rtl="0" eaLnBrk="0">
              <a:lnSpc>
                <a:spcPct val="107000"/>
              </a:lnSpc>
              <a:spcBef>
                <a:spcPts val="1180"/>
              </a:spcBef>
            </a:pP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·内容重构：根 据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理解习惯重新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组织内容结构与表达方式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1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56870" indent="-172085" algn="l" rtl="0" eaLnBrk="0">
              <a:lnSpc>
                <a:spcPct val="106000"/>
              </a:lnSpc>
            </a:pP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·知识图谱构建</a:t>
            </a:r>
            <a:r>
              <a:rPr sz="17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：集</a:t>
            </a:r>
            <a:r>
              <a:rPr sz="1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成如识图增，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增强内容的关联性和权威性。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0" name="textbox 160"/>
          <p:cNvSpPr/>
          <p:nvPr/>
        </p:nvSpPr>
        <p:spPr>
          <a:xfrm>
            <a:off x="16107534" y="9460037"/>
            <a:ext cx="1156969" cy="2133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75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https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yjxai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cn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rect 16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solidFill>
            <a:srgbClr val="F1F1E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64" name="textbox 164"/>
          <p:cNvSpPr/>
          <p:nvPr/>
        </p:nvSpPr>
        <p:spPr>
          <a:xfrm>
            <a:off x="4914604" y="4146001"/>
            <a:ext cx="7447915" cy="46761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5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40995" indent="-328295" algn="l" rtl="0" eaLnBrk="0">
              <a:lnSpc>
                <a:spcPct val="110000"/>
              </a:lnSpc>
            </a:pPr>
            <a:r>
              <a:rPr sz="2700" kern="0" spc="2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不仅提供当前</a:t>
            </a:r>
            <a:r>
              <a:rPr sz="2700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Al</a:t>
            </a:r>
            <a:r>
              <a:rPr sz="2700" kern="0" spc="2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引用状况分析</a:t>
            </a:r>
            <a:r>
              <a:rPr sz="2700" kern="0" spc="-39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20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700" kern="0" spc="-63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20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更着眼于未来</a:t>
            </a:r>
            <a:r>
              <a:rPr sz="2700" kern="0" spc="1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趋势，帮助品牌在</a:t>
            </a:r>
            <a:r>
              <a:rPr sz="2700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2700" kern="0" spc="1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搜</a:t>
            </a:r>
            <a:r>
              <a:rPr sz="2700" kern="0" spc="1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索时代保持持续领先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08605" algn="l" rtl="0" eaLnBrk="0">
              <a:lnSpc>
                <a:spcPct val="95000"/>
              </a:lnSpc>
              <a:spcBef>
                <a:spcPts val="610"/>
              </a:spcBef>
            </a:pP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2000" kern="0" spc="5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行业趋势分析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399030" algn="l" rtl="0" eaLnBrk="0">
              <a:lnSpc>
                <a:spcPts val="2055"/>
              </a:lnSpc>
              <a:spcBef>
                <a:spcPts val="175"/>
              </a:spcBef>
            </a:pP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定期输出行业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搜索趋势报告。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80030" algn="l" rtl="0" eaLnBrk="0">
              <a:lnSpc>
                <a:spcPct val="95000"/>
              </a:lnSpc>
              <a:spcBef>
                <a:spcPts val="610"/>
              </a:spcBef>
            </a:pPr>
            <a:r>
              <a:rPr sz="20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竞争对手研究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23365" algn="l" rtl="0" eaLnBrk="0">
              <a:lnSpc>
                <a:spcPts val="2055"/>
              </a:lnSpc>
              <a:spcBef>
                <a:spcPts val="575"/>
              </a:spcBef>
            </a:pPr>
            <a:r>
              <a:rPr sz="17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深入分析竞争对手的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Al</a:t>
            </a:r>
            <a:r>
              <a:rPr sz="17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引用策略</a:t>
            </a: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与内容布局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6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68600" algn="l" rtl="0" eaLnBrk="0">
              <a:lnSpc>
                <a:spcPct val="95000"/>
              </a:lnSpc>
              <a:spcBef>
                <a:spcPts val="610"/>
              </a:spcBef>
            </a:pP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</a:t>
            </a:r>
            <a:r>
              <a:rPr sz="2000" kern="0" spc="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内容策略建议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07490" algn="l" rtl="0" eaLnBrk="0">
              <a:lnSpc>
                <a:spcPts val="2055"/>
              </a:lnSpc>
              <a:spcBef>
                <a:spcPts val="620"/>
              </a:spcBef>
            </a:pPr>
            <a:r>
              <a:rPr sz="17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提供定制化内容策略健仪 ，提升品</a:t>
            </a:r>
            <a:r>
              <a:rPr sz="17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牌曝光率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8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06065" algn="l" rtl="0" eaLnBrk="0">
              <a:lnSpc>
                <a:spcPct val="95000"/>
              </a:lnSpc>
              <a:spcBef>
                <a:spcPts val="600"/>
              </a:spcBef>
            </a:pPr>
            <a:r>
              <a:rPr sz="20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● 持续竞争优势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55930" algn="l" rtl="0" eaLnBrk="0">
              <a:lnSpc>
                <a:spcPts val="2055"/>
              </a:lnSpc>
              <a:spcBef>
                <a:spcPts val="5"/>
              </a:spcBef>
            </a:pPr>
            <a:r>
              <a:rPr sz="17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提供持续跟踪与优化建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议 ，确保品牌在</a:t>
            </a:r>
            <a:r>
              <a:rPr sz="1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Al</a:t>
            </a:r>
            <a:r>
              <a:rPr sz="17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搜索领域的长期凳争力</a:t>
            </a:r>
            <a:endParaRPr sz="1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66" name="picture 16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680704" y="0"/>
            <a:ext cx="7798308" cy="3810000"/>
          </a:xfrm>
          <a:prstGeom prst="rect">
            <a:avLst/>
          </a:prstGeom>
        </p:spPr>
      </p:pic>
      <p:sp>
        <p:nvSpPr>
          <p:cNvPr id="168" name="textbox 168"/>
          <p:cNvSpPr/>
          <p:nvPr/>
        </p:nvSpPr>
        <p:spPr>
          <a:xfrm>
            <a:off x="1035050" y="1728342"/>
            <a:ext cx="6894830" cy="174561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7945" algn="l" rtl="0" eaLnBrk="0">
              <a:lnSpc>
                <a:spcPct val="99000"/>
              </a:lnSpc>
            </a:pPr>
            <a:r>
              <a:rPr sz="5700" kern="0" spc="-2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Insight(洞察)</a:t>
            </a:r>
            <a:endParaRPr sz="5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45"/>
              </a:spcBef>
            </a:pPr>
            <a:r>
              <a:rPr sz="5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洞察先机，</a:t>
            </a:r>
            <a:r>
              <a:rPr sz="5900" kern="0" spc="-14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引领未来</a:t>
            </a:r>
            <a:endParaRPr sz="5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picture 17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73608" y="3653027"/>
            <a:ext cx="9703307" cy="4663440"/>
          </a:xfrm>
          <a:prstGeom prst="rect">
            <a:avLst/>
          </a:prstGeom>
        </p:spPr>
      </p:pic>
      <p:sp>
        <p:nvSpPr>
          <p:cNvPr id="172" name="textbox 172"/>
          <p:cNvSpPr/>
          <p:nvPr/>
        </p:nvSpPr>
        <p:spPr>
          <a:xfrm>
            <a:off x="10601208" y="3652606"/>
            <a:ext cx="6751955" cy="601535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algn="l" rtl="0" eaLnBrk="0">
              <a:lnSpc>
                <a:spcPct val="98000"/>
              </a:lnSpc>
            </a:pPr>
            <a:r>
              <a:rPr sz="2700" b="1" kern="0" spc="9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提及率：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3655" algn="l" rtl="0" eaLnBrk="0">
              <a:lnSpc>
                <a:spcPct val="94000"/>
              </a:lnSpc>
              <a:spcBef>
                <a:spcPts val="20"/>
              </a:spcBef>
            </a:pP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在大模型的回答中</a:t>
            </a:r>
            <a:r>
              <a:rPr sz="20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</a:t>
            </a:r>
            <a:r>
              <a:rPr sz="20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牌</a:t>
            </a:r>
            <a:r>
              <a:rPr sz="20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被</a:t>
            </a:r>
            <a:r>
              <a:rPr sz="20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</a:t>
            </a:r>
            <a:r>
              <a:rPr sz="2000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</a:t>
            </a:r>
            <a:r>
              <a:rPr sz="20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</a:t>
            </a:r>
            <a:r>
              <a:rPr sz="2000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</a:t>
            </a:r>
            <a:r>
              <a:rPr sz="20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</a:t>
            </a:r>
            <a:r>
              <a:rPr sz="2000" kern="0" spc="-3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频</a:t>
            </a:r>
            <a:r>
              <a:rPr sz="2000" kern="0" spc="-3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率</a:t>
            </a:r>
            <a:r>
              <a:rPr sz="2000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845" algn="l" rtl="0" eaLnBrk="0">
              <a:lnSpc>
                <a:spcPct val="98000"/>
              </a:lnSpc>
              <a:spcBef>
                <a:spcPts val="815"/>
              </a:spcBef>
            </a:pPr>
            <a:r>
              <a:rPr sz="2700" b="1" kern="0" spc="5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数据价值：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8575" algn="l" rtl="0" eaLnBrk="0">
              <a:lnSpc>
                <a:spcPct val="95000"/>
              </a:lnSpc>
              <a:spcBef>
                <a:spcPts val="605"/>
              </a:spcBef>
            </a:pPr>
            <a:r>
              <a:rPr sz="20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定量衡量品牌在AI回答中的曝光位置。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635" algn="l" rtl="0" eaLnBrk="0">
              <a:lnSpc>
                <a:spcPct val="147000"/>
              </a:lnSpc>
              <a:spcBef>
                <a:spcPts val="160"/>
              </a:spcBef>
            </a:pP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反向指导内容团队优化方向，判断哪个平台更值</a:t>
            </a:r>
            <a:r>
              <a:rPr sz="2000" kern="0" spc="5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得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投入</a:t>
            </a:r>
            <a:r>
              <a:rPr sz="2000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6000"/>
              </a:lnSpc>
              <a:spcBef>
                <a:spcPts val="0"/>
              </a:spcBef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https://yjx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ai.cn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4" name="textbox 174"/>
          <p:cNvSpPr/>
          <p:nvPr/>
        </p:nvSpPr>
        <p:spPr>
          <a:xfrm>
            <a:off x="2954216" y="1133462"/>
            <a:ext cx="10455275" cy="20904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7000"/>
              </a:lnSpc>
            </a:pPr>
            <a:r>
              <a:rPr sz="59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量化品牌在</a:t>
            </a:r>
            <a:r>
              <a:rPr sz="59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5900" b="1" kern="0" spc="-4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9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世界的可见度</a:t>
            </a:r>
            <a:endParaRPr sz="5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  <a:spcBef>
                <a:spcPts val="0"/>
              </a:spcBef>
            </a:pPr>
            <a:r>
              <a:rPr sz="2700" b="1" kern="0" spc="60" dirty="0">
                <a:solidFill>
                  <a:srgbClr val="44546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品牌提及监测系统</a:t>
            </a:r>
            <a:r>
              <a:rPr sz="2700" b="1" kern="0" spc="-680" dirty="0">
                <a:solidFill>
                  <a:srgbClr val="44546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60" dirty="0">
                <a:solidFill>
                  <a:srgbClr val="44546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（流量入口）</a:t>
            </a:r>
            <a:r>
              <a:rPr sz="2700" kern="0" spc="110" dirty="0">
                <a:solidFill>
                  <a:srgbClr val="44546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2700" kern="0" spc="60" dirty="0">
                <a:solidFill>
                  <a:srgbClr val="44546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sz="2700" kern="0" spc="0" dirty="0">
                <a:solidFill>
                  <a:srgbClr val="44546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2700" kern="0" spc="60" dirty="0">
                <a:solidFill>
                  <a:srgbClr val="44546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搜索可见</a:t>
            </a:r>
            <a:r>
              <a:rPr sz="2700" kern="0" spc="50" dirty="0">
                <a:solidFill>
                  <a:srgbClr val="44546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</a:t>
            </a:r>
            <a:r>
              <a:rPr sz="1500" kern="0" spc="50" dirty="0">
                <a:solidFill>
                  <a:srgbClr val="44546A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picture 17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3541776"/>
            <a:ext cx="11109959" cy="6160008"/>
          </a:xfrm>
          <a:prstGeom prst="rect">
            <a:avLst/>
          </a:prstGeom>
        </p:spPr>
      </p:pic>
      <p:sp>
        <p:nvSpPr>
          <p:cNvPr id="178" name="textbox 178"/>
          <p:cNvSpPr/>
          <p:nvPr/>
        </p:nvSpPr>
        <p:spPr>
          <a:xfrm>
            <a:off x="11649394" y="3514725"/>
            <a:ext cx="5602604" cy="614552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1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0960" algn="l" rtl="0" eaLnBrk="0">
              <a:lnSpc>
                <a:spcPct val="91000"/>
              </a:lnSpc>
            </a:pPr>
            <a:r>
              <a:rPr sz="2300" b="1" kern="0" spc="120" dirty="0">
                <a:solidFill>
                  <a:srgbClr val="204050">
                    <a:alpha val="100000"/>
                  </a:srgbClr>
                </a:solidFill>
                <a:latin typeface="黑体" panose="02010609060101010101" charset="-122"/>
                <a:ea typeface="黑体" panose="02010609060101010101" charset="-122"/>
                <a:cs typeface="黑体" panose="02010609060101010101" charset="-122"/>
              </a:rPr>
              <a:t>声誉分析</a:t>
            </a:r>
            <a:endParaRPr sz="2300" dirty="0">
              <a:latin typeface="黑体" panose="02010609060101010101" charset="-122"/>
              <a:ea typeface="黑体" panose="02010609060101010101" charset="-122"/>
              <a:cs typeface="黑体" panose="02010609060101010101" charset="-122"/>
            </a:endParaRPr>
          </a:p>
          <a:p>
            <a:pPr marL="102235" algn="l" rtl="0" eaLnBrk="0">
              <a:lnSpc>
                <a:spcPct val="95000"/>
              </a:lnSpc>
              <a:spcBef>
                <a:spcPts val="255"/>
              </a:spcBef>
            </a:pPr>
            <a:r>
              <a:rPr sz="2000" b="1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自动识别大模型语句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7945" algn="l" rtl="0" eaLnBrk="0">
              <a:lnSpc>
                <a:spcPts val="2490"/>
              </a:lnSpc>
            </a:pPr>
            <a:r>
              <a:rPr sz="2000" b="1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态</a:t>
            </a:r>
            <a:r>
              <a:rPr sz="2000" b="1" kern="0" spc="-2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度</a:t>
            </a:r>
            <a:r>
              <a:rPr sz="2000" b="1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(</a:t>
            </a:r>
            <a:r>
              <a:rPr sz="2000" b="1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</a:t>
            </a:r>
            <a:r>
              <a:rPr sz="2000" b="1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 中</a:t>
            </a:r>
            <a:r>
              <a:rPr sz="2000" b="1" kern="0" spc="-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/</a:t>
            </a:r>
            <a:r>
              <a:rPr sz="2000" b="1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负</a:t>
            </a:r>
            <a:r>
              <a:rPr sz="2000" b="1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)</a:t>
            </a:r>
            <a:r>
              <a:rPr sz="2000" b="1" kern="0" spc="-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sz="2000" b="1" kern="0" spc="-2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62230" algn="l" rtl="0" eaLnBrk="0">
              <a:lnSpc>
                <a:spcPct val="95000"/>
              </a:lnSpc>
              <a:spcBef>
                <a:spcPts val="195"/>
              </a:spcBef>
            </a:pPr>
            <a:r>
              <a:rPr sz="20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对新出现的负面信息</a:t>
            </a:r>
            <a:r>
              <a:rPr sz="2000" b="1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进行 实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80010" algn="l" rtl="0" eaLnBrk="0">
              <a:lnSpc>
                <a:spcPts val="2495"/>
              </a:lnSpc>
            </a:pPr>
            <a:r>
              <a:rPr sz="20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时预警</a:t>
            </a:r>
            <a:r>
              <a:rPr sz="2000" b="1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0490" algn="l" rtl="0" eaLnBrk="0">
              <a:lnSpc>
                <a:spcPct val="99000"/>
              </a:lnSpc>
              <a:spcBef>
                <a:spcPts val="1865"/>
              </a:spcBef>
            </a:pPr>
            <a:r>
              <a:rPr sz="2300" b="1" kern="0" spc="90" dirty="0">
                <a:solidFill>
                  <a:srgbClr val="204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舆情摘要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8590" algn="l" rtl="0" eaLnBrk="0">
              <a:lnSpc>
                <a:spcPct val="95000"/>
              </a:lnSpc>
              <a:spcBef>
                <a:spcPts val="60"/>
              </a:spcBef>
            </a:pPr>
            <a:r>
              <a:rPr sz="20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自动截取并展示“提及品牌的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1760" algn="l" rtl="0" eaLnBrk="0">
              <a:lnSpc>
                <a:spcPct val="96000"/>
              </a:lnSpc>
              <a:spcBef>
                <a:spcPts val="20"/>
              </a:spcBef>
            </a:pPr>
            <a:r>
              <a:rPr sz="2000" b="1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关键句”，让你快速把握AI</a:t>
            </a:r>
            <a:r>
              <a:rPr sz="2000" b="1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眼 中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5095" algn="l" rtl="0" eaLnBrk="0">
              <a:lnSpc>
                <a:spcPct val="96000"/>
              </a:lnSpc>
              <a:spcBef>
                <a:spcPts val="20"/>
              </a:spcBef>
            </a:pPr>
            <a:r>
              <a:rPr sz="2000" b="1" kern="0" spc="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的品牌形象</a:t>
            </a:r>
            <a:r>
              <a:rPr sz="2000" b="1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b="1" kern="0" spc="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6670" algn="l" rtl="0" eaLnBrk="0">
              <a:lnSpc>
                <a:spcPct val="98000"/>
              </a:lnSpc>
              <a:spcBef>
                <a:spcPts val="815"/>
              </a:spcBef>
            </a:pPr>
            <a:r>
              <a:rPr sz="2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</a:t>
            </a:r>
            <a:r>
              <a:rPr sz="2700" kern="0" spc="9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实时危机预警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algn="l" rtl="0" eaLnBrk="0">
              <a:lnSpc>
                <a:spcPct val="93000"/>
              </a:lnSpc>
              <a:spcBef>
                <a:spcPts val="55"/>
              </a:spcBef>
            </a:pPr>
            <a:r>
              <a:rPr sz="27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评估品牌健康度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7000"/>
              </a:lnSpc>
              <a:spcBef>
                <a:spcPts val="20"/>
              </a:spcBef>
            </a:pPr>
            <a:r>
              <a:rPr sz="27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把控外界对品牌的真实认知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035" algn="l" rtl="0" eaLnBrk="0">
              <a:lnSpc>
                <a:spcPct val="93000"/>
              </a:lnSpc>
              <a:spcBef>
                <a:spcPts val="55"/>
              </a:spcBef>
            </a:pPr>
            <a:r>
              <a:rPr sz="27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为公关与投放提供数据依据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475"/>
              </a:lnSpc>
              <a:spcBef>
                <a:spcPts val="0"/>
              </a:spcBef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https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yjxai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2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cn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0" name="textbox 180"/>
          <p:cNvSpPr/>
          <p:nvPr/>
        </p:nvSpPr>
        <p:spPr>
          <a:xfrm>
            <a:off x="1041904" y="1671828"/>
            <a:ext cx="11936094" cy="15341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7000"/>
              </a:lnSpc>
            </a:pPr>
            <a:r>
              <a:rPr sz="59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洞察</a:t>
            </a:r>
            <a:r>
              <a:rPr sz="59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5900" b="1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对品牌的真实认知</a:t>
            </a:r>
            <a:endParaRPr sz="5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3000"/>
              </a:lnSpc>
            </a:pPr>
            <a:endParaRPr sz="1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  <a:spcBef>
                <a:spcPts val="0"/>
              </a:spcBef>
            </a:pPr>
            <a:r>
              <a:rPr sz="2700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2700" kern="0" spc="7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品牌资产监测系统</a:t>
            </a:r>
            <a:r>
              <a:rPr sz="2700" kern="0" spc="-6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7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（品牌美誉度）</a:t>
            </a:r>
            <a:r>
              <a:rPr sz="2700" kern="0" spc="4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2700" kern="0" spc="7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“情感和价值纬度”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rect 18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solidFill>
            <a:srgbClr val="F3F1ED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4" name="textbox 184"/>
          <p:cNvSpPr/>
          <p:nvPr/>
        </p:nvSpPr>
        <p:spPr>
          <a:xfrm>
            <a:off x="2116518" y="1090739"/>
            <a:ext cx="12299950" cy="374142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87000"/>
              </a:lnSpc>
            </a:pPr>
            <a:r>
              <a:rPr sz="5900" b="1" kern="0" spc="200" dirty="0">
                <a:solidFill>
                  <a:srgbClr val="203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关于我们</a:t>
            </a:r>
            <a:endParaRPr sz="5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8415" algn="l" rtl="0" eaLnBrk="0">
              <a:lnSpc>
                <a:spcPct val="97000"/>
              </a:lnSpc>
              <a:spcBef>
                <a:spcPts val="560"/>
              </a:spcBef>
            </a:pPr>
            <a:r>
              <a:rPr sz="5900" b="1" kern="0" spc="-320" dirty="0">
                <a:solidFill>
                  <a:srgbClr val="203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原生AI技术驱动的“AIBE”资产构建</a:t>
            </a:r>
            <a:r>
              <a:rPr sz="5900" b="1" kern="0" spc="-130" dirty="0">
                <a:solidFill>
                  <a:srgbClr val="203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者</a:t>
            </a:r>
            <a:endParaRPr sz="5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756660" algn="l" rtl="0" eaLnBrk="0">
              <a:lnSpc>
                <a:spcPct val="89000"/>
              </a:lnSpc>
              <a:spcBef>
                <a:spcPts val="195"/>
              </a:spcBef>
              <a:tabLst>
                <a:tab pos="4184650" algn="l"/>
              </a:tabLst>
            </a:pPr>
            <a:r>
              <a:rPr sz="3000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000" kern="0" spc="-2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四川远见行人工智能科技有限</a:t>
            </a:r>
            <a:r>
              <a:rPr sz="3000" kern="0" spc="-23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公司</a:t>
            </a:r>
            <a:r>
              <a:rPr sz="3000" kern="0" spc="-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endParaRPr sz="3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86" name="picture 1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1821666" y="2839211"/>
            <a:ext cx="1860803" cy="1943100"/>
          </a:xfrm>
          <a:prstGeom prst="rect">
            <a:avLst/>
          </a:prstGeom>
        </p:spPr>
      </p:pic>
      <p:pic>
        <p:nvPicPr>
          <p:cNvPr id="188" name="picture 18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3721608" y="2945892"/>
            <a:ext cx="2151887" cy="1872995"/>
          </a:xfrm>
          <a:prstGeom prst="rect">
            <a:avLst/>
          </a:prstGeom>
        </p:spPr>
      </p:pic>
      <p:sp>
        <p:nvSpPr>
          <p:cNvPr id="190" name="textbox 190"/>
          <p:cNvSpPr/>
          <p:nvPr/>
        </p:nvSpPr>
        <p:spPr>
          <a:xfrm>
            <a:off x="1775345" y="5269887"/>
            <a:ext cx="5908675" cy="33020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65910" algn="l" rtl="0" eaLnBrk="0">
              <a:lnSpc>
                <a:spcPct val="98000"/>
              </a:lnSpc>
            </a:pPr>
            <a:r>
              <a:rPr sz="2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原生</a:t>
            </a:r>
            <a:r>
              <a:rPr sz="27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2700" b="1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技术企业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240" indent="-2540" algn="l" rtl="0" eaLnBrk="0">
              <a:lnSpc>
                <a:spcPct val="99000"/>
              </a:lnSpc>
              <a:spcBef>
                <a:spcPts val="1415"/>
              </a:spcBef>
            </a:pPr>
            <a:r>
              <a:rPr sz="23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拥有独立</a:t>
            </a: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GEO</a:t>
            </a:r>
            <a:r>
              <a:rPr sz="23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23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数据分析</a:t>
            </a: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GEO</a:t>
            </a:r>
            <a:r>
              <a:rPr sz="23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算法级开</a:t>
            </a:r>
            <a:r>
              <a:rPr sz="23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发能力，</a:t>
            </a:r>
            <a:r>
              <a:rPr sz="23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自研</a:t>
            </a: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GEO</a:t>
            </a:r>
            <a:r>
              <a:rPr sz="23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优化工具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25220" algn="l" rtl="0" eaLnBrk="0">
              <a:lnSpc>
                <a:spcPct val="98000"/>
              </a:lnSpc>
              <a:spcBef>
                <a:spcPts val="820"/>
              </a:spcBef>
            </a:pPr>
            <a:r>
              <a:rPr sz="2700" b="1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技术与策略双核驱动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19200" indent="-1017270" algn="l" rtl="0" eaLnBrk="0">
              <a:lnSpc>
                <a:spcPct val="116000"/>
              </a:lnSpc>
            </a:pPr>
            <a:r>
              <a:rPr sz="23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“资深营销专家+顶尖AI</a:t>
            </a:r>
            <a:r>
              <a:rPr sz="23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工程师”团队，确保</a:t>
            </a:r>
            <a:r>
              <a:rPr sz="23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技术懂生意，策略能落地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2" name="textbox 192"/>
          <p:cNvSpPr/>
          <p:nvPr/>
        </p:nvSpPr>
        <p:spPr>
          <a:xfrm>
            <a:off x="9889179" y="5266725"/>
            <a:ext cx="5493384" cy="28206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17015" algn="l" rtl="0" eaLnBrk="0">
              <a:lnSpc>
                <a:spcPct val="98000"/>
              </a:lnSpc>
            </a:pPr>
            <a:r>
              <a:rPr sz="2700" b="1" kern="0" spc="0" dirty="0">
                <a:solidFill>
                  <a:srgbClr val="202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AIBE资产构建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6830" indent="4445" algn="l" rtl="0" eaLnBrk="0">
              <a:lnSpc>
                <a:spcPct val="98000"/>
              </a:lnSpc>
              <a:spcBef>
                <a:spcPts val="1550"/>
              </a:spcBef>
            </a:pPr>
            <a:r>
              <a:rPr sz="23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帮品牌在</a:t>
            </a: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DeepSeek</a:t>
            </a:r>
            <a:r>
              <a:rPr sz="2300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、豆包 、元宝等平台</a:t>
            </a:r>
            <a:r>
              <a:rPr sz="23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抢占流量与话语权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85595" algn="l" rtl="0" eaLnBrk="0">
              <a:lnSpc>
                <a:spcPct val="98000"/>
              </a:lnSpc>
              <a:spcBef>
                <a:spcPts val="820"/>
              </a:spcBef>
            </a:pPr>
            <a:r>
              <a:rPr sz="2700" b="1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行业技术赋能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0"/>
              </a:spcBef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开放自研工具系统，赋能传统营销服务商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4" name="textbox 194"/>
          <p:cNvSpPr/>
          <p:nvPr/>
        </p:nvSpPr>
        <p:spPr>
          <a:xfrm>
            <a:off x="16095701" y="9436482"/>
            <a:ext cx="1245235" cy="2311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6000"/>
              </a:lnSpc>
            </a:pPr>
            <a:r>
              <a:rPr sz="14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https://yjx</a:t>
            </a:r>
            <a:r>
              <a:rPr sz="14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3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ai.cn</a:t>
            </a:r>
            <a:endParaRPr sz="14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 196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solidFill>
            <a:srgbClr val="F1F0E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98" name="textbox 198"/>
          <p:cNvSpPr/>
          <p:nvPr/>
        </p:nvSpPr>
        <p:spPr>
          <a:xfrm>
            <a:off x="9282456" y="2456865"/>
            <a:ext cx="6342379" cy="661606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2300" kern="0" spc="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技术团队启动</a:t>
            </a:r>
            <a:r>
              <a:rPr sz="2300" b="1" kern="0" spc="0" dirty="0">
                <a:solidFill>
                  <a:srgbClr val="B08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Al</a:t>
            </a:r>
            <a:r>
              <a:rPr sz="2300" b="1" kern="0" spc="190" dirty="0">
                <a:solidFill>
                  <a:srgbClr val="B08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模型微调</a:t>
            </a:r>
            <a:r>
              <a:rPr sz="2300" b="1" kern="0" spc="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</a:t>
            </a:r>
            <a:r>
              <a:rPr sz="2300" kern="0" spc="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590" algn="l" rtl="0" eaLnBrk="0">
              <a:lnSpc>
                <a:spcPct val="99000"/>
              </a:lnSpc>
              <a:spcBef>
                <a:spcPts val="695"/>
              </a:spcBef>
            </a:pPr>
            <a:r>
              <a:rPr sz="23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启动</a:t>
            </a:r>
            <a:r>
              <a:rPr sz="23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Al</a:t>
            </a:r>
            <a:r>
              <a:rPr sz="2300" b="1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搜索引擎</a:t>
            </a:r>
            <a:r>
              <a:rPr sz="23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技术开发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99000"/>
              </a:lnSpc>
              <a:spcBef>
                <a:spcPts val="700"/>
              </a:spcBef>
            </a:pPr>
            <a:r>
              <a:rPr sz="2300" b="1" kern="0" spc="0" dirty="0">
                <a:solidFill>
                  <a:srgbClr val="A08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Al</a:t>
            </a:r>
            <a:r>
              <a:rPr sz="2300" b="1" kern="0" spc="190" dirty="0">
                <a:solidFill>
                  <a:srgbClr val="A08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数据分析系统</a:t>
            </a:r>
            <a:r>
              <a:rPr sz="2300" b="1" kern="0" spc="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开发成功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590" algn="l" rtl="0" eaLnBrk="0">
              <a:lnSpc>
                <a:spcPct val="99000"/>
              </a:lnSpc>
              <a:spcBef>
                <a:spcPts val="700"/>
              </a:spcBef>
            </a:pPr>
            <a:r>
              <a:rPr sz="2300" kern="0" spc="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启动</a:t>
            </a:r>
            <a:r>
              <a:rPr sz="2300" b="1" kern="0" spc="0" dirty="0">
                <a:solidFill>
                  <a:srgbClr val="B08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AIBE</a:t>
            </a:r>
            <a:r>
              <a:rPr sz="2300" b="1" kern="0" spc="170" dirty="0">
                <a:solidFill>
                  <a:srgbClr val="B08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项目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9050" algn="l" rtl="0" eaLnBrk="0">
              <a:lnSpc>
                <a:spcPct val="99000"/>
              </a:lnSpc>
              <a:spcBef>
                <a:spcPts val="690"/>
              </a:spcBef>
            </a:pP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GEO</a:t>
            </a:r>
            <a:r>
              <a:rPr sz="23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监测分析平台正式上线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1275" indent="-25400" algn="l" rtl="0" eaLnBrk="0">
              <a:lnSpc>
                <a:spcPct val="116000"/>
              </a:lnSpc>
              <a:spcBef>
                <a:spcPts val="0"/>
              </a:spcBef>
            </a:pPr>
            <a:r>
              <a:rPr sz="23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成为成都市广告协会×</a:t>
            </a:r>
            <a:r>
              <a:rPr sz="2300" kern="0" spc="-3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成都高新互联网协会共</a:t>
            </a:r>
            <a:r>
              <a:rPr sz="2300" kern="0" spc="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同发起的</a:t>
            </a:r>
            <a:r>
              <a:rPr sz="2300" kern="0" spc="0" dirty="0">
                <a:solidFill>
                  <a:srgbClr val="B08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AIBE</a:t>
            </a:r>
            <a:r>
              <a:rPr sz="2300" kern="0" spc="150" dirty="0">
                <a:solidFill>
                  <a:srgbClr val="B08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赋能中心</a:t>
            </a:r>
            <a:r>
              <a:rPr sz="2300" kern="0" spc="-340" dirty="0">
                <a:solidFill>
                  <a:srgbClr val="B08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150" dirty="0">
                <a:solidFill>
                  <a:srgbClr val="B08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300" kern="0" spc="-500" dirty="0">
                <a:solidFill>
                  <a:srgbClr val="B08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150" dirty="0">
                <a:solidFill>
                  <a:srgbClr val="B08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唯一运营执行机构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0" name="textbox 200"/>
          <p:cNvSpPr/>
          <p:nvPr/>
        </p:nvSpPr>
        <p:spPr>
          <a:xfrm>
            <a:off x="6660275" y="2405720"/>
            <a:ext cx="1584325" cy="64236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8000"/>
              </a:lnSpc>
            </a:pPr>
            <a:r>
              <a:rPr sz="3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2023.06</a:t>
            </a:r>
            <a:endParaRPr sz="3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8000"/>
              </a:lnSpc>
              <a:spcBef>
                <a:spcPts val="910"/>
              </a:spcBef>
            </a:pPr>
            <a:r>
              <a:rPr sz="3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2024.07</a:t>
            </a:r>
            <a:endParaRPr sz="3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8000"/>
              </a:lnSpc>
              <a:spcBef>
                <a:spcPts val="900"/>
              </a:spcBef>
            </a:pPr>
            <a:r>
              <a:rPr sz="3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2025.02</a:t>
            </a:r>
            <a:endParaRPr sz="3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4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8000"/>
              </a:lnSpc>
              <a:spcBef>
                <a:spcPts val="905"/>
              </a:spcBef>
            </a:pPr>
            <a:r>
              <a:rPr sz="3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2025.05</a:t>
            </a:r>
            <a:endParaRPr sz="3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8000"/>
              </a:lnSpc>
              <a:spcBef>
                <a:spcPts val="905"/>
              </a:spcBef>
            </a:pPr>
            <a:r>
              <a:rPr sz="3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2025.09</a:t>
            </a:r>
            <a:endParaRPr sz="3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4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4000"/>
              </a:lnSpc>
            </a:pPr>
            <a:r>
              <a:rPr sz="3300" b="1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2025.11</a:t>
            </a:r>
            <a:endParaRPr sz="3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2" name="textbox 202"/>
          <p:cNvSpPr/>
          <p:nvPr/>
        </p:nvSpPr>
        <p:spPr>
          <a:xfrm>
            <a:off x="1941042" y="4119193"/>
            <a:ext cx="3724275" cy="14706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23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拥有独立</a:t>
            </a: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GEO</a:t>
            </a:r>
            <a:r>
              <a:rPr sz="23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</a:t>
            </a: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23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数据分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510" algn="l" rtl="0" eaLnBrk="0">
              <a:lnSpc>
                <a:spcPts val="4320"/>
              </a:lnSpc>
            </a:pPr>
            <a:r>
              <a:rPr sz="23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析</a:t>
            </a:r>
            <a:r>
              <a:rPr sz="23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GEO</a:t>
            </a:r>
            <a:r>
              <a:rPr sz="23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算法级开发能力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2230" algn="l" rtl="0" eaLnBrk="0">
              <a:lnSpc>
                <a:spcPct val="99000"/>
              </a:lnSpc>
            </a:pPr>
            <a:r>
              <a:rPr sz="23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自研GEO优化工具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4" name="textbox 204"/>
          <p:cNvSpPr/>
          <p:nvPr/>
        </p:nvSpPr>
        <p:spPr>
          <a:xfrm>
            <a:off x="3686301" y="1276857"/>
            <a:ext cx="5283200" cy="8953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5900" b="1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原生AI技术企业</a:t>
            </a:r>
            <a:endParaRPr sz="5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6" name="textbox 206"/>
          <p:cNvSpPr/>
          <p:nvPr/>
        </p:nvSpPr>
        <p:spPr>
          <a:xfrm>
            <a:off x="16203255" y="9438065"/>
            <a:ext cx="1156969" cy="21335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475"/>
              </a:lnSpc>
            </a:pP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https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://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yjxai</a:t>
            </a:r>
            <a:r>
              <a:rPr sz="12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.</a:t>
            </a:r>
            <a:r>
              <a:rPr sz="12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hlinkClick r:id="rId1">
                  <a:extLst>
                    <a:ext uri="{DAF060AB-1E55-43B9-8AAB-6FB025537F2F}">
                      <wpsdc:hlinkClr xmlns:wpsdc="http://www.wps.cn/officeDocument/2017/drawingmlCustomData" val="000000"/>
                      <wpsdc:folHlinkClr xmlns:wpsdc="http://www.wps.cn/officeDocument/2017/drawingmlCustomData" val="000000"/>
                      <wpsdc:hlinkUnderline xmlns:wpsdc="http://www.wps.cn/officeDocument/2017/drawingmlCustomData" val="0"/>
                    </a:ext>
                  </a:extLst>
                </a:hlinkClick>
              </a:rPr>
              <a:t>cn</a:t>
            </a:r>
            <a:endParaRPr sz="1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8" name="picture 20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291602" y="6388557"/>
            <a:ext cx="142799" cy="672007"/>
          </a:xfrm>
          <a:prstGeom prst="rect">
            <a:avLst/>
          </a:prstGeom>
        </p:spPr>
      </p:pic>
      <p:pic>
        <p:nvPicPr>
          <p:cNvPr id="210" name="picture 2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299223" y="2908757"/>
            <a:ext cx="142799" cy="672007"/>
          </a:xfrm>
          <a:prstGeom prst="rect">
            <a:avLst/>
          </a:prstGeom>
        </p:spPr>
      </p:pic>
      <p:pic>
        <p:nvPicPr>
          <p:cNvPr id="212" name="picture 2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7306843" y="4012387"/>
            <a:ext cx="142799" cy="672007"/>
          </a:xfrm>
          <a:prstGeom prst="rect">
            <a:avLst/>
          </a:prstGeom>
        </p:spPr>
      </p:pic>
      <p:pic>
        <p:nvPicPr>
          <p:cNvPr id="214" name="picture 2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7299859" y="5236667"/>
            <a:ext cx="142798" cy="672007"/>
          </a:xfrm>
          <a:prstGeom prst="rect">
            <a:avLst/>
          </a:prstGeom>
        </p:spPr>
      </p:pic>
      <p:pic>
        <p:nvPicPr>
          <p:cNvPr id="216" name="picture 2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7314463" y="7612837"/>
            <a:ext cx="142798" cy="672007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rect 218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solidFill>
            <a:srgbClr val="F1F2E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20" name="picture 2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058400" y="3410712"/>
            <a:ext cx="7147560" cy="4722875"/>
          </a:xfrm>
          <a:prstGeom prst="rect">
            <a:avLst/>
          </a:prstGeom>
        </p:spPr>
      </p:pic>
      <p:sp>
        <p:nvSpPr>
          <p:cNvPr id="222" name="textbox 222"/>
          <p:cNvSpPr/>
          <p:nvPr/>
        </p:nvSpPr>
        <p:spPr>
          <a:xfrm>
            <a:off x="2863519" y="3883939"/>
            <a:ext cx="6441440" cy="38398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  <a:tabLst>
                <a:tab pos="336550" algn="l"/>
              </a:tabLst>
            </a:pPr>
            <a:r>
              <a:rPr sz="3500" kern="0" spc="0" dirty="0">
                <a:solidFill>
                  <a:srgbClr val="BF9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500" kern="0" spc="300" dirty="0">
                <a:solidFill>
                  <a:srgbClr val="BF9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3500" kern="0" spc="160" dirty="0">
                <a:solidFill>
                  <a:srgbClr val="BF9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权威性</a:t>
            </a:r>
            <a:r>
              <a:rPr sz="3500" kern="0" spc="-640" dirty="0">
                <a:solidFill>
                  <a:srgbClr val="BF9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500" kern="0" spc="160" dirty="0">
                <a:solidFill>
                  <a:srgbClr val="BF9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（35%）</a:t>
            </a:r>
            <a:endParaRPr sz="3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  <a:spcBef>
                <a:spcPts val="1055"/>
              </a:spcBef>
              <a:tabLst>
                <a:tab pos="336550" algn="l"/>
              </a:tabLst>
            </a:pPr>
            <a:r>
              <a:rPr sz="3500" kern="0" spc="0" dirty="0">
                <a:solidFill>
                  <a:srgbClr val="BF9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500" kern="0" spc="290" dirty="0">
                <a:solidFill>
                  <a:srgbClr val="BF9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3500" kern="0" spc="70" dirty="0">
                <a:solidFill>
                  <a:srgbClr val="BF9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结构化与直接答案</a:t>
            </a:r>
            <a:r>
              <a:rPr sz="3500" kern="0" spc="-650" dirty="0">
                <a:solidFill>
                  <a:srgbClr val="BF9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500" kern="0" spc="70" dirty="0">
                <a:solidFill>
                  <a:srgbClr val="BF9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（25%）</a:t>
            </a:r>
            <a:endParaRPr sz="3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  <a:spcBef>
                <a:spcPts val="1055"/>
              </a:spcBef>
              <a:tabLst>
                <a:tab pos="336550" algn="l"/>
              </a:tabLst>
            </a:pPr>
            <a:r>
              <a:rPr sz="3500" kern="0" spc="0" dirty="0">
                <a:solidFill>
                  <a:srgbClr val="BF9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500" kern="0" spc="340" dirty="0">
                <a:solidFill>
                  <a:srgbClr val="BF9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3500" kern="0" spc="230" dirty="0">
                <a:solidFill>
                  <a:srgbClr val="BF9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用户情感/口碑</a:t>
            </a:r>
            <a:r>
              <a:rPr sz="3500" kern="0" spc="-640" dirty="0">
                <a:solidFill>
                  <a:srgbClr val="BF9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500" kern="0" spc="230" dirty="0">
                <a:solidFill>
                  <a:srgbClr val="BF9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（20%）</a:t>
            </a:r>
            <a:endParaRPr sz="3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  <a:spcBef>
                <a:spcPts val="1055"/>
              </a:spcBef>
              <a:tabLst>
                <a:tab pos="336550" algn="l"/>
              </a:tabLst>
            </a:pPr>
            <a:r>
              <a:rPr sz="3500" kern="0" spc="0" dirty="0">
                <a:solidFill>
                  <a:srgbClr val="BF9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500" kern="0" spc="280" dirty="0">
                <a:solidFill>
                  <a:srgbClr val="BF9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3500" kern="0" spc="120" dirty="0">
                <a:solidFill>
                  <a:srgbClr val="BF9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新鲜度</a:t>
            </a:r>
            <a:r>
              <a:rPr sz="3500" kern="0" spc="-640" dirty="0">
                <a:solidFill>
                  <a:srgbClr val="BF9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500" kern="0" spc="120" dirty="0">
                <a:solidFill>
                  <a:srgbClr val="BF9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（10%）</a:t>
            </a:r>
            <a:endParaRPr sz="3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0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  <a:spcBef>
                <a:spcPts val="0"/>
              </a:spcBef>
              <a:tabLst>
                <a:tab pos="336550" algn="l"/>
              </a:tabLst>
            </a:pPr>
            <a:r>
              <a:rPr sz="3500" kern="0" spc="0" dirty="0">
                <a:solidFill>
                  <a:srgbClr val="BF9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3500" kern="0" spc="340" dirty="0">
                <a:solidFill>
                  <a:srgbClr val="BF9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</a:t>
            </a:r>
            <a:r>
              <a:rPr sz="3500" kern="0" spc="200" dirty="0">
                <a:solidFill>
                  <a:srgbClr val="BF9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多模态/跨平台</a:t>
            </a:r>
            <a:r>
              <a:rPr sz="3500" kern="0" spc="-640" dirty="0">
                <a:solidFill>
                  <a:srgbClr val="BF9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500" kern="0" spc="200" dirty="0">
                <a:solidFill>
                  <a:srgbClr val="BF9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（10%）</a:t>
            </a:r>
            <a:endParaRPr sz="3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24" name="picture 2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876219" y="7188479"/>
            <a:ext cx="324611" cy="506577"/>
          </a:xfrm>
          <a:prstGeom prst="rect">
            <a:avLst/>
          </a:prstGeom>
        </p:spPr>
      </p:pic>
      <p:pic>
        <p:nvPicPr>
          <p:cNvPr id="226" name="picture 2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876219" y="6365519"/>
            <a:ext cx="324611" cy="506577"/>
          </a:xfrm>
          <a:prstGeom prst="rect">
            <a:avLst/>
          </a:prstGeom>
        </p:spPr>
      </p:pic>
      <p:pic>
        <p:nvPicPr>
          <p:cNvPr id="228" name="picture 2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876219" y="5542559"/>
            <a:ext cx="324611" cy="506577"/>
          </a:xfrm>
          <a:prstGeom prst="rect">
            <a:avLst/>
          </a:prstGeom>
        </p:spPr>
      </p:pic>
      <p:pic>
        <p:nvPicPr>
          <p:cNvPr id="230" name="picture 2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876219" y="4719599"/>
            <a:ext cx="324611" cy="506577"/>
          </a:xfrm>
          <a:prstGeom prst="rect">
            <a:avLst/>
          </a:prstGeom>
        </p:spPr>
      </p:pic>
      <p:pic>
        <p:nvPicPr>
          <p:cNvPr id="232" name="picture 2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876219" y="3896639"/>
            <a:ext cx="324611" cy="506577"/>
          </a:xfrm>
          <a:prstGeom prst="rect">
            <a:avLst/>
          </a:prstGeom>
        </p:spPr>
      </p:pic>
      <p:sp>
        <p:nvSpPr>
          <p:cNvPr id="234" name="textbox 234"/>
          <p:cNvSpPr/>
          <p:nvPr/>
        </p:nvSpPr>
        <p:spPr>
          <a:xfrm>
            <a:off x="3256432" y="907643"/>
            <a:ext cx="8524875" cy="8953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5900" b="1" kern="0" spc="2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优化执行--我们的方法论</a:t>
            </a:r>
            <a:endParaRPr sz="5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6" name="textbox 236"/>
          <p:cNvSpPr/>
          <p:nvPr/>
        </p:nvSpPr>
        <p:spPr>
          <a:xfrm>
            <a:off x="16098229" y="9448548"/>
            <a:ext cx="1216660" cy="2292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605"/>
              </a:lnSpc>
            </a:pPr>
            <a:r>
              <a:rPr sz="1300" b="1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1300" b="1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NotebookLM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rect 238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solidFill>
            <a:srgbClr val="F1F2E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40" name="textbox 240"/>
          <p:cNvSpPr/>
          <p:nvPr/>
        </p:nvSpPr>
        <p:spPr>
          <a:xfrm>
            <a:off x="672973" y="1229232"/>
            <a:ext cx="10242550" cy="746188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5900" b="1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我们的案例-餐饮：</a:t>
            </a:r>
            <a:r>
              <a:rPr sz="5900" kern="0" spc="0" dirty="0">
                <a:solidFill>
                  <a:srgbClr val="000000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</a:rPr>
              <a:t>DXL</a:t>
            </a:r>
            <a:r>
              <a:rPr sz="5900" kern="0" spc="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火锅店</a:t>
            </a:r>
            <a:endParaRPr sz="5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3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40510" algn="l" rtl="0" eaLnBrk="0">
              <a:lnSpc>
                <a:spcPct val="99000"/>
              </a:lnSpc>
              <a:spcBef>
                <a:spcPts val="810"/>
              </a:spcBef>
              <a:tabLst>
                <a:tab pos="1791970" algn="l"/>
              </a:tabLst>
            </a:pP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700" kern="0" spc="6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初始需求：引流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40510" algn="l" rtl="0" eaLnBrk="0">
              <a:lnSpc>
                <a:spcPct val="99000"/>
              </a:lnSpc>
              <a:spcBef>
                <a:spcPts val="815"/>
              </a:spcBef>
              <a:tabLst>
                <a:tab pos="1791970" algn="l"/>
              </a:tabLst>
            </a:pP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700" kern="0" spc="7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优化前数据：引用率2%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40510" algn="l" rtl="0" eaLnBrk="0">
              <a:lnSpc>
                <a:spcPct val="99000"/>
              </a:lnSpc>
              <a:spcBef>
                <a:spcPts val="815"/>
              </a:spcBef>
              <a:tabLst>
                <a:tab pos="1791970" algn="l"/>
              </a:tabLst>
            </a:pPr>
            <a:r>
              <a:rPr sz="2700" kern="0" spc="0" dirty="0">
                <a:solidFill>
                  <a:srgbClr val="843C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700" kern="0" spc="630" dirty="0">
                <a:solidFill>
                  <a:srgbClr val="843C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100" dirty="0">
                <a:solidFill>
                  <a:srgbClr val="843C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优化核心策略：性价比/春熙</a:t>
            </a:r>
            <a:r>
              <a:rPr sz="2700" kern="0" spc="90" dirty="0">
                <a:solidFill>
                  <a:srgbClr val="843C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路/外地游客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40510" algn="l" rtl="0" eaLnBrk="0">
              <a:lnSpc>
                <a:spcPct val="99000"/>
              </a:lnSpc>
              <a:spcBef>
                <a:spcPts val="815"/>
              </a:spcBef>
              <a:tabLst>
                <a:tab pos="1791970" algn="l"/>
              </a:tabLst>
            </a:pP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700" kern="0" spc="6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优化后效果：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32255" algn="l" rtl="0" eaLnBrk="0">
              <a:lnSpc>
                <a:spcPct val="98000"/>
              </a:lnSpc>
              <a:spcBef>
                <a:spcPts val="745"/>
              </a:spcBef>
            </a:pPr>
            <a:r>
              <a:rPr sz="27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15天后引用率50%以上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10665" algn="l" rtl="0" eaLnBrk="0">
              <a:lnSpc>
                <a:spcPct val="98000"/>
              </a:lnSpc>
              <a:spcBef>
                <a:spcPts val="185"/>
              </a:spcBef>
            </a:pPr>
            <a:r>
              <a:rPr sz="2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线下转化形成闭环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32255" algn="l" rtl="0" eaLnBrk="0">
              <a:lnSpc>
                <a:spcPct val="98000"/>
              </a:lnSpc>
              <a:spcBef>
                <a:spcPts val="185"/>
              </a:spcBef>
            </a:pPr>
            <a:r>
              <a:rPr sz="27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10%以上的业绩增长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7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40510" algn="l" rtl="0" eaLnBrk="0">
              <a:lnSpc>
                <a:spcPct val="99000"/>
              </a:lnSpc>
              <a:spcBef>
                <a:spcPts val="815"/>
              </a:spcBef>
              <a:tabLst>
                <a:tab pos="1791970" algn="l"/>
              </a:tabLst>
            </a:pP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700" kern="0" spc="7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关键洞察：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17650" indent="-635" algn="l" rtl="0" eaLnBrk="0">
              <a:lnSpc>
                <a:spcPct val="105000"/>
              </a:lnSpc>
              <a:spcBef>
                <a:spcPts val="735"/>
              </a:spcBef>
            </a:pPr>
            <a:r>
              <a:rPr sz="27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餐饮行业竞争较大，需要持续</a:t>
            </a:r>
            <a:r>
              <a:rPr sz="2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监测与发布优化</a:t>
            </a: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</a:t>
            </a:r>
            <a:r>
              <a:rPr sz="2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对于连锁店更加友好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42" name="picture 24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213581" y="7315210"/>
            <a:ext cx="252025" cy="393301"/>
          </a:xfrm>
          <a:prstGeom prst="rect">
            <a:avLst/>
          </a:prstGeom>
        </p:spPr>
      </p:pic>
      <p:pic>
        <p:nvPicPr>
          <p:cNvPr id="244" name="picture 2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2213581" y="5181611"/>
            <a:ext cx="252025" cy="393301"/>
          </a:xfrm>
          <a:prstGeom prst="rect">
            <a:avLst/>
          </a:prstGeom>
        </p:spPr>
      </p:pic>
      <p:pic>
        <p:nvPicPr>
          <p:cNvPr id="246" name="picture 2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213581" y="4328171"/>
            <a:ext cx="252025" cy="393301"/>
          </a:xfrm>
          <a:prstGeom prst="rect">
            <a:avLst/>
          </a:prstGeom>
        </p:spPr>
      </p:pic>
      <p:pic>
        <p:nvPicPr>
          <p:cNvPr id="248" name="picture 24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213581" y="3474731"/>
            <a:ext cx="252025" cy="393301"/>
          </a:xfrm>
          <a:prstGeom prst="rect">
            <a:avLst/>
          </a:prstGeom>
        </p:spPr>
      </p:pic>
      <p:pic>
        <p:nvPicPr>
          <p:cNvPr id="250" name="picture 25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2213581" y="2621291"/>
            <a:ext cx="252025" cy="393301"/>
          </a:xfrm>
          <a:prstGeom prst="rect">
            <a:avLst/>
          </a:prstGeom>
        </p:spPr>
      </p:pic>
      <p:sp>
        <p:nvSpPr>
          <p:cNvPr id="252" name="textbox 252"/>
          <p:cNvSpPr/>
          <p:nvPr/>
        </p:nvSpPr>
        <p:spPr>
          <a:xfrm>
            <a:off x="16098229" y="9448548"/>
            <a:ext cx="1216660" cy="2292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605"/>
              </a:lnSpc>
            </a:pPr>
            <a:r>
              <a:rPr sz="1300" b="1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1300" b="1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NotebookLM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54" name="picture 25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11356847" y="0"/>
            <a:ext cx="4951476" cy="9753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 6"/>
          <p:cNvSpPr/>
          <p:nvPr/>
        </p:nvSpPr>
        <p:spPr>
          <a:xfrm>
            <a:off x="0" y="0"/>
            <a:ext cx="17469612" cy="9753600"/>
          </a:xfrm>
          <a:prstGeom prst="rect">
            <a:avLst/>
          </a:prstGeom>
          <a:solidFill>
            <a:srgbClr val="F2F2E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6051804"/>
            <a:ext cx="17475200" cy="3701795"/>
          </a:xfrm>
          <a:prstGeom prst="rect">
            <a:avLst/>
          </a:prstGeom>
        </p:spPr>
      </p:pic>
      <p:sp>
        <p:nvSpPr>
          <p:cNvPr id="10" name="textbox 10"/>
          <p:cNvSpPr/>
          <p:nvPr/>
        </p:nvSpPr>
        <p:spPr>
          <a:xfrm>
            <a:off x="3004616" y="1393176"/>
            <a:ext cx="11442700" cy="8953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59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消费者决策的入口，正在被</a:t>
            </a:r>
            <a:r>
              <a:rPr sz="59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59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重写</a:t>
            </a:r>
            <a:endParaRPr sz="5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12"/>
          <p:cNvSpPr/>
          <p:nvPr/>
        </p:nvSpPr>
        <p:spPr>
          <a:xfrm>
            <a:off x="3120612" y="5198960"/>
            <a:ext cx="11195684" cy="8375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9000"/>
              </a:lnSpc>
            </a:pP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在刚过去的“黑五</a:t>
            </a:r>
            <a:r>
              <a:rPr sz="2000" kern="0" spc="-4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”消费场景中</a:t>
            </a:r>
            <a:r>
              <a:rPr sz="2000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kern="0" spc="-3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已有60%的消费者在进店前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就</a:t>
            </a:r>
            <a:r>
              <a:rPr sz="2300" kern="0" spc="-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利用</a:t>
            </a:r>
            <a:r>
              <a:rPr sz="2300" b="1" kern="0" spc="-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2300" b="1" kern="0" spc="-14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b="1" kern="0" spc="-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</a:t>
            </a:r>
            <a:r>
              <a:rPr sz="2300" kern="0" spc="-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具生成了购物清单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317750" algn="l" rtl="0" eaLnBrk="0">
              <a:lnSpc>
                <a:spcPct val="95000"/>
              </a:lnSpc>
              <a:spcBef>
                <a:spcPts val="0"/>
              </a:spcBef>
            </a:pPr>
            <a:r>
              <a:rPr sz="20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这意味着，消费者的关键决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策，在接触品牌之前已经完成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6600444" y="3220211"/>
            <a:ext cx="4273295" cy="140817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rect 256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solidFill>
            <a:srgbClr val="F1F2E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58" name="textbox 258"/>
          <p:cNvSpPr/>
          <p:nvPr/>
        </p:nvSpPr>
        <p:spPr>
          <a:xfrm>
            <a:off x="672973" y="1229232"/>
            <a:ext cx="16398239" cy="84486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5900" b="1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我们的案例-农资：</a:t>
            </a:r>
            <a:endParaRPr sz="5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0800" algn="l" rtl="0" eaLnBrk="0">
              <a:lnSpc>
                <a:spcPct val="86000"/>
              </a:lnSpc>
              <a:spcBef>
                <a:spcPts val="2255"/>
              </a:spcBef>
            </a:pPr>
            <a:r>
              <a:rPr sz="59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HDL有机肥</a:t>
            </a:r>
            <a:endParaRPr sz="5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1760" algn="l" rtl="0" eaLnBrk="0">
              <a:lnSpc>
                <a:spcPct val="99000"/>
              </a:lnSpc>
              <a:spcBef>
                <a:spcPts val="1170"/>
              </a:spcBef>
              <a:tabLst>
                <a:tab pos="363220" algn="l"/>
              </a:tabLst>
            </a:pP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700" kern="0" spc="6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初始需求：品牌完整</a:t>
            </a:r>
            <a:r>
              <a:rPr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性与一致性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1760" algn="l" rtl="0" eaLnBrk="0">
              <a:lnSpc>
                <a:spcPct val="99000"/>
              </a:lnSpc>
              <a:spcBef>
                <a:spcPts val="1835"/>
              </a:spcBef>
              <a:tabLst>
                <a:tab pos="363220" algn="l"/>
              </a:tabLst>
            </a:pP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700" kern="0" spc="6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优化前数据：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91440" algn="l" rtl="0" eaLnBrk="0">
              <a:lnSpc>
                <a:spcPct val="98000"/>
              </a:lnSpc>
              <a:spcBef>
                <a:spcPts val="1865"/>
              </a:spcBef>
            </a:pPr>
            <a:r>
              <a:rPr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错误严重，</a:t>
            </a:r>
            <a:r>
              <a:rPr sz="2700" kern="0" spc="-5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品牌完整性低于50%，一致性差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1760" algn="l" rtl="0" eaLnBrk="0">
              <a:lnSpc>
                <a:spcPct val="99000"/>
              </a:lnSpc>
              <a:spcBef>
                <a:spcPts val="1835"/>
              </a:spcBef>
              <a:tabLst>
                <a:tab pos="363220" algn="l"/>
              </a:tabLst>
            </a:pPr>
            <a:r>
              <a:rPr sz="2700" kern="0" spc="0" dirty="0">
                <a:solidFill>
                  <a:srgbClr val="843C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700" kern="0" spc="630" dirty="0">
                <a:solidFill>
                  <a:srgbClr val="843C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90" dirty="0">
                <a:solidFill>
                  <a:srgbClr val="843C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优化核心策略：权威知识库/产品解决场景聚焦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1760" algn="l" rtl="0" eaLnBrk="0">
              <a:lnSpc>
                <a:spcPct val="99000"/>
              </a:lnSpc>
              <a:spcBef>
                <a:spcPts val="1835"/>
              </a:spcBef>
              <a:tabLst>
                <a:tab pos="363220" algn="l"/>
              </a:tabLst>
            </a:pP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700" kern="0" spc="6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优化后效果：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3665" algn="l" rtl="0" eaLnBrk="0">
              <a:lnSpc>
                <a:spcPct val="98000"/>
              </a:lnSpc>
              <a:spcBef>
                <a:spcPts val="1865"/>
              </a:spcBef>
            </a:pPr>
            <a:r>
              <a:rPr sz="2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品牌完整性90%以上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1760" algn="l" rtl="0" eaLnBrk="0">
              <a:lnSpc>
                <a:spcPct val="99000"/>
              </a:lnSpc>
              <a:spcBef>
                <a:spcPts val="820"/>
              </a:spcBef>
              <a:tabLst>
                <a:tab pos="363220" algn="l"/>
              </a:tabLst>
            </a:pP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	</a:t>
            </a:r>
            <a:r>
              <a:rPr sz="2700" kern="0" spc="7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关键洞察：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88900" algn="l" rtl="0" eaLnBrk="0">
              <a:lnSpc>
                <a:spcPct val="98000"/>
              </a:lnSpc>
              <a:spcBef>
                <a:spcPts val="745"/>
              </a:spcBef>
            </a:pPr>
            <a:r>
              <a:rPr sz="2700" kern="0" spc="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传统行业也有很多机会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90805" algn="l" rtl="0" eaLnBrk="0">
              <a:lnSpc>
                <a:spcPts val="3360"/>
              </a:lnSpc>
            </a:pPr>
            <a:r>
              <a:rPr sz="2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竞争少效果更好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2000"/>
              </a:lnSpc>
            </a:pPr>
            <a:endParaRPr sz="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605"/>
              </a:lnSpc>
              <a:spcBef>
                <a:spcPts val="0"/>
              </a:spcBef>
            </a:pPr>
            <a:r>
              <a:rPr sz="1100" b="1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</a:t>
            </a:r>
            <a:r>
              <a:rPr sz="11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k</a:t>
            </a:r>
            <a:endParaRPr sz="1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60" name="picture 2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84832" y="7339341"/>
            <a:ext cx="252025" cy="393301"/>
          </a:xfrm>
          <a:prstGeom prst="rect">
            <a:avLst/>
          </a:prstGeom>
        </p:spPr>
      </p:pic>
      <p:pic>
        <p:nvPicPr>
          <p:cNvPr id="262" name="picture 26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84832" y="5881381"/>
            <a:ext cx="252025" cy="393301"/>
          </a:xfrm>
          <a:prstGeom prst="rect">
            <a:avLst/>
          </a:prstGeom>
        </p:spPr>
      </p:pic>
      <p:pic>
        <p:nvPicPr>
          <p:cNvPr id="264" name="picture 2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84832" y="5241301"/>
            <a:ext cx="252025" cy="393301"/>
          </a:xfrm>
          <a:prstGeom prst="rect">
            <a:avLst/>
          </a:prstGeom>
        </p:spPr>
      </p:pic>
      <p:pic>
        <p:nvPicPr>
          <p:cNvPr id="266" name="picture 2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84832" y="3961141"/>
            <a:ext cx="252025" cy="393301"/>
          </a:xfrm>
          <a:prstGeom prst="rect">
            <a:avLst/>
          </a:prstGeom>
        </p:spPr>
      </p:pic>
      <p:pic>
        <p:nvPicPr>
          <p:cNvPr id="268" name="picture 26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784832" y="3321061"/>
            <a:ext cx="252025" cy="393301"/>
          </a:xfrm>
          <a:prstGeom prst="rect">
            <a:avLst/>
          </a:prstGeom>
        </p:spPr>
      </p:pic>
      <p:pic>
        <p:nvPicPr>
          <p:cNvPr id="270" name="picture 27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462771" y="0"/>
            <a:ext cx="9012428" cy="9674352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rect 27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solidFill>
            <a:srgbClr val="F1F2EC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274" name="textbox 274"/>
          <p:cNvSpPr/>
          <p:nvPr/>
        </p:nvSpPr>
        <p:spPr>
          <a:xfrm>
            <a:off x="668401" y="662813"/>
            <a:ext cx="5790565" cy="86518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4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4445" algn="l" rtl="0" eaLnBrk="0">
              <a:lnSpc>
                <a:spcPct val="96000"/>
              </a:lnSpc>
            </a:pPr>
            <a:r>
              <a:rPr sz="5900" b="1" kern="0" spc="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我们的案例-教培</a:t>
            </a:r>
            <a:r>
              <a:rPr sz="5900" b="1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ZS-AI课程</a:t>
            </a:r>
            <a:endParaRPr sz="5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86105" algn="l" rtl="0" eaLnBrk="0">
              <a:lnSpc>
                <a:spcPct val="98000"/>
              </a:lnSpc>
              <a:spcBef>
                <a:spcPts val="815"/>
              </a:spcBef>
            </a:pPr>
            <a:r>
              <a:rPr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初始需求：招生引流需求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99440" indent="-10795" algn="l" rtl="0" eaLnBrk="0">
              <a:lnSpc>
                <a:spcPct val="104000"/>
              </a:lnSpc>
              <a:spcBef>
                <a:spcPts val="815"/>
              </a:spcBef>
            </a:pPr>
            <a:r>
              <a:rPr sz="2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优化前数据：0%</a:t>
            </a:r>
            <a:r>
              <a:rPr sz="2700" kern="0" spc="-6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（在</a:t>
            </a: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2700" kern="0" spc="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中对用户</a:t>
            </a:r>
            <a:r>
              <a:rPr sz="2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几乎不可见）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89280" indent="-635" algn="l" rtl="0" eaLnBrk="0">
              <a:lnSpc>
                <a:spcPct val="94000"/>
              </a:lnSpc>
              <a:spcBef>
                <a:spcPts val="810"/>
              </a:spcBef>
            </a:pPr>
            <a:r>
              <a:rPr sz="2700" kern="0" spc="90" dirty="0">
                <a:solidFill>
                  <a:srgbClr val="843C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优化核心策略：强专</a:t>
            </a:r>
            <a:r>
              <a:rPr sz="2700" kern="0" spc="80" dirty="0">
                <a:solidFill>
                  <a:srgbClr val="843C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业性/西南区</a:t>
            </a:r>
            <a:r>
              <a:rPr sz="2700" kern="0" spc="20" dirty="0">
                <a:solidFill>
                  <a:srgbClr val="843C0B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域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30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87375" indent="635" algn="l" rtl="0" eaLnBrk="0">
              <a:lnSpc>
                <a:spcPct val="105000"/>
              </a:lnSpc>
              <a:spcBef>
                <a:spcPts val="820"/>
              </a:spcBef>
            </a:pPr>
            <a:r>
              <a:rPr sz="2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优化后效果：20天引用率达到</a:t>
            </a:r>
            <a:r>
              <a:rPr sz="27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</a:t>
            </a:r>
            <a:r>
              <a:rPr sz="2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45%以上，</a:t>
            </a:r>
            <a:r>
              <a:rPr sz="2700" kern="0" spc="-5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已获得从豆包</a:t>
            </a:r>
            <a:r>
              <a:rPr sz="27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过来的</a:t>
            </a:r>
            <a:r>
              <a:rPr sz="27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客户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593725" algn="l" rtl="0" eaLnBrk="0">
              <a:lnSpc>
                <a:spcPct val="98000"/>
              </a:lnSpc>
              <a:spcBef>
                <a:spcPts val="820"/>
              </a:spcBef>
            </a:pPr>
            <a:r>
              <a:rPr sz="2700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关键洞察：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584200" algn="l" rtl="0" eaLnBrk="0">
              <a:lnSpc>
                <a:spcPct val="98000"/>
              </a:lnSpc>
              <a:spcBef>
                <a:spcPts val="185"/>
              </a:spcBef>
            </a:pPr>
            <a:r>
              <a:rPr sz="27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AI是重要“战场”-强咨询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76" name="textbox 276"/>
          <p:cNvSpPr/>
          <p:nvPr/>
        </p:nvSpPr>
        <p:spPr>
          <a:xfrm>
            <a:off x="16098229" y="9448548"/>
            <a:ext cx="1216660" cy="2292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1605"/>
              </a:lnSpc>
            </a:pPr>
            <a:r>
              <a:rPr sz="1300" b="1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</a:t>
            </a:r>
            <a:r>
              <a:rPr sz="1300" b="1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1300" b="1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NotebookLM</a:t>
            </a:r>
            <a:endParaRPr sz="1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78" name="picture 27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2082271" y="0"/>
            <a:ext cx="4506467" cy="9753600"/>
          </a:xfrm>
          <a:prstGeom prst="rect">
            <a:avLst/>
          </a:prstGeom>
        </p:spPr>
      </p:pic>
      <p:pic>
        <p:nvPicPr>
          <p:cNvPr id="280" name="picture 28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7152131" y="5513831"/>
            <a:ext cx="4623816" cy="2624328"/>
          </a:xfrm>
          <a:prstGeom prst="rect">
            <a:avLst/>
          </a:prstGeom>
        </p:spPr>
      </p:pic>
      <p:pic>
        <p:nvPicPr>
          <p:cNvPr id="282" name="picture 28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7152131" y="2602992"/>
            <a:ext cx="4623816" cy="2273807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4" name="picture 28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0" y="0"/>
            <a:ext cx="17475200" cy="9613392"/>
          </a:xfrm>
          <a:prstGeom prst="rect">
            <a:avLst/>
          </a:prstGeom>
        </p:spPr>
      </p:pic>
      <p:sp>
        <p:nvSpPr>
          <p:cNvPr id="286" name="textbox 286"/>
          <p:cNvSpPr/>
          <p:nvPr/>
        </p:nvSpPr>
        <p:spPr>
          <a:xfrm>
            <a:off x="1945038" y="1016952"/>
            <a:ext cx="13628369" cy="33178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738245" algn="l" rtl="0" eaLnBrk="0">
              <a:lnSpc>
                <a:spcPct val="97000"/>
              </a:lnSpc>
            </a:pPr>
            <a:r>
              <a:rPr sz="5900" b="1" kern="0" spc="0" dirty="0">
                <a:solidFill>
                  <a:srgbClr val="203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Al</a:t>
            </a:r>
            <a:r>
              <a:rPr sz="5900" b="1" kern="0" spc="110" dirty="0">
                <a:solidFill>
                  <a:srgbClr val="203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搜爆全案服务套餐</a:t>
            </a:r>
            <a:endParaRPr sz="5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956050" algn="l" rtl="0" eaLnBrk="0">
              <a:lnSpc>
                <a:spcPct val="98000"/>
              </a:lnSpc>
              <a:spcBef>
                <a:spcPts val="90"/>
              </a:spcBef>
            </a:pPr>
            <a:r>
              <a:rPr sz="27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【限时价有效期：2026年1月1</a:t>
            </a:r>
            <a:r>
              <a:rPr sz="27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日-2026年3月31日】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6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ts val="3360"/>
              </a:lnSpc>
              <a:spcBef>
                <a:spcPts val="5"/>
              </a:spcBef>
            </a:pPr>
            <a:r>
              <a:rPr sz="27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基础版</a:t>
            </a:r>
            <a:r>
              <a:rPr sz="2700" b="1" kern="0" spc="-6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b="1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【声量起步器】          </a:t>
            </a:r>
            <a:r>
              <a:rPr sz="27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</a:t>
            </a:r>
            <a:r>
              <a:rPr sz="27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经典版</a:t>
            </a:r>
            <a:r>
              <a:rPr sz="2700" b="1" kern="0" spc="-6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【品牌护城河】               </a:t>
            </a:r>
            <a:r>
              <a:rPr sz="27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Plus版</a:t>
            </a:r>
            <a:r>
              <a:rPr sz="2700" b="1" kern="0" spc="-6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b="1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【全网霸屏王】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88" name="textbox 288"/>
          <p:cNvSpPr/>
          <p:nvPr/>
        </p:nvSpPr>
        <p:spPr>
          <a:xfrm>
            <a:off x="11765000" y="4972217"/>
            <a:ext cx="3628390" cy="169354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服务周期：3个月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1365"/>
              </a:spcBef>
            </a:pP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服务范围：6个主流平台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320800" algn="l" rtl="0" eaLnBrk="0">
              <a:lnSpc>
                <a:spcPct val="95000"/>
              </a:lnSpc>
              <a:spcBef>
                <a:spcPts val="1320"/>
              </a:spcBef>
            </a:pP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20个核心关键词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5000"/>
              </a:lnSpc>
            </a:pP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含季度行业分析报告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0" name="textbox 290"/>
          <p:cNvSpPr/>
          <p:nvPr/>
        </p:nvSpPr>
        <p:spPr>
          <a:xfrm>
            <a:off x="7715567" y="7116009"/>
            <a:ext cx="2560320" cy="20034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7780" indent="-1905" algn="l" rtl="0" eaLnBrk="0">
              <a:lnSpc>
                <a:spcPct val="93000"/>
              </a:lnSpc>
            </a:pPr>
            <a:r>
              <a:rPr sz="2700" kern="0" spc="120" dirty="0">
                <a:solidFill>
                  <a:srgbClr val="C55A1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套餐价格</a:t>
            </a:r>
            <a:r>
              <a:rPr sz="2700" kern="0" spc="70" dirty="0">
                <a:solidFill>
                  <a:srgbClr val="C55A1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详询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5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2090" indent="-199390" algn="l" rtl="0" eaLnBrk="0">
              <a:lnSpc>
                <a:spcPct val="104000"/>
              </a:lnSpc>
              <a:spcBef>
                <a:spcPts val="5"/>
              </a:spcBef>
            </a:pP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2" name="textbox 292"/>
          <p:cNvSpPr/>
          <p:nvPr/>
        </p:nvSpPr>
        <p:spPr>
          <a:xfrm>
            <a:off x="1890813" y="4978554"/>
            <a:ext cx="3098800" cy="127190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服务周期：3个月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1385"/>
              </a:spcBef>
            </a:pP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服务范围：3个主流平台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1000"/>
              </a:lnSpc>
            </a:pPr>
            <a:endParaRPr sz="13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5000"/>
              </a:lnSpc>
              <a:spcBef>
                <a:spcPts val="5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10个核心关键词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94" name="textbox 294"/>
          <p:cNvSpPr/>
          <p:nvPr/>
        </p:nvSpPr>
        <p:spPr>
          <a:xfrm>
            <a:off x="6824763" y="4972217"/>
            <a:ext cx="3124200" cy="123634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服务周期：3个月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5000"/>
              </a:lnSpc>
              <a:spcBef>
                <a:spcPts val="1365"/>
              </a:spcBef>
            </a:pP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服务范围：3个核心平台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0000"/>
              </a:lnSpc>
            </a:pP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5000"/>
              </a:lnSpc>
            </a:pP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20个核心关键词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rect 296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solidFill>
            <a:srgbClr val="F2F1ED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98" name="picture 29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8737092" y="0"/>
            <a:ext cx="7726681" cy="9753600"/>
          </a:xfrm>
          <a:prstGeom prst="rect">
            <a:avLst/>
          </a:prstGeom>
        </p:spPr>
      </p:pic>
      <p:sp>
        <p:nvSpPr>
          <p:cNvPr id="300" name="textbox 300"/>
          <p:cNvSpPr/>
          <p:nvPr/>
        </p:nvSpPr>
        <p:spPr>
          <a:xfrm>
            <a:off x="2465577" y="4244212"/>
            <a:ext cx="4583429" cy="8953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5900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服务交付流程</a:t>
            </a:r>
            <a:endParaRPr sz="5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rect 30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solidFill>
            <a:srgbClr val="F2F1ED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304" name="picture 30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146291" y="2788919"/>
            <a:ext cx="4736591" cy="3733800"/>
          </a:xfrm>
          <a:prstGeom prst="rect">
            <a:avLst/>
          </a:prstGeom>
        </p:spPr>
      </p:pic>
      <p:sp>
        <p:nvSpPr>
          <p:cNvPr id="306" name="textbox 306"/>
          <p:cNvSpPr/>
          <p:nvPr/>
        </p:nvSpPr>
        <p:spPr>
          <a:xfrm>
            <a:off x="4994275" y="7326528"/>
            <a:ext cx="7942580" cy="10147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7000"/>
              </a:lnSpc>
            </a:pPr>
            <a:r>
              <a:rPr sz="4700" b="1" kern="0" spc="-33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让AI,</a:t>
            </a:r>
            <a:r>
              <a:rPr sz="4700" b="1" kern="0" spc="63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700" b="1" kern="0" spc="-33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成为你的“品牌推荐官”</a:t>
            </a:r>
            <a:endParaRPr sz="4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54300" algn="l" rtl="0" eaLnBrk="0">
              <a:lnSpc>
                <a:spcPct val="95000"/>
              </a:lnSpc>
              <a:spcBef>
                <a:spcPts val="30"/>
              </a:spcBef>
            </a:pPr>
            <a:r>
              <a:rPr sz="2000" kern="0" spc="70" dirty="0">
                <a:solidFill>
                  <a:srgbClr val="ED7D31">
                    <a:alpha val="100000"/>
                  </a:srgbClr>
                </a:solidFill>
                <a:latin typeface="Arial" panose="020B0604020202020204"/>
                <a:ea typeface="Arial" panose="020B0604020202020204"/>
                <a:cs typeface="Arial" panose="020B0604020202020204"/>
                <a:hlinkClick r:id="rId2">
                  <a:extLst>
                    <a:ext uri="{DAF060AB-1E55-43B9-8AAB-6FB025537F2F}">
                      <wpsdc:hlinkClr xmlns:wpsdc="http://www.wps.cn/officeDocument/2017/drawingmlCustomData" val="ED7D31"/>
                      <wpsdc:folHlinkClr xmlns:wpsdc="http://www.wps.cn/officeDocument/2017/drawingmlCustomData" val="ED7D31"/>
                      <wpsdc:hlinkUnderline xmlns:wpsdc="http://www.wps.cn/officeDocument/2017/drawingmlCustomData" val="0"/>
                    </a:ext>
                  </a:extLst>
                </a:hlinkClick>
              </a:rPr>
              <a:t>https://yjxai.cn/geo</a:t>
            </a:r>
            <a:endParaRPr sz="2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  <p:sp>
        <p:nvSpPr>
          <p:cNvPr id="308" name="textbox 308"/>
          <p:cNvSpPr/>
          <p:nvPr/>
        </p:nvSpPr>
        <p:spPr>
          <a:xfrm>
            <a:off x="4365027" y="1665541"/>
            <a:ext cx="8776334" cy="8953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5900" b="1" kern="0" spc="230" dirty="0">
                <a:solidFill>
                  <a:srgbClr val="202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抢占</a:t>
            </a:r>
            <a:r>
              <a:rPr sz="5900" b="1" kern="0" spc="-650" dirty="0">
                <a:solidFill>
                  <a:srgbClr val="202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900" b="1" kern="0" spc="230" dirty="0">
                <a:solidFill>
                  <a:srgbClr val="202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5900" b="1" kern="0" spc="-1480" dirty="0">
                <a:solidFill>
                  <a:srgbClr val="20204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900" b="1" kern="0" spc="0" dirty="0">
                <a:solidFill>
                  <a:srgbClr val="203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Al</a:t>
            </a:r>
            <a:r>
              <a:rPr sz="5900" b="1" kern="0" spc="230" dirty="0">
                <a:solidFill>
                  <a:srgbClr val="20305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搜索流量新入口</a:t>
            </a:r>
            <a:endParaRPr sz="5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 16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solidFill>
            <a:srgbClr val="F0EFEB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18" name="textbox 18"/>
          <p:cNvSpPr/>
          <p:nvPr/>
        </p:nvSpPr>
        <p:spPr>
          <a:xfrm>
            <a:off x="1824517" y="1149857"/>
            <a:ext cx="14065885" cy="25019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714625" algn="l" rtl="0" eaLnBrk="0">
              <a:lnSpc>
                <a:spcPct val="97000"/>
              </a:lnSpc>
            </a:pPr>
            <a:r>
              <a:rPr sz="5900" b="1" kern="0" spc="1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广告的范式已经根本转变</a:t>
            </a:r>
            <a:endParaRPr sz="5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1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8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5"/>
              </a:spcBef>
            </a:pPr>
            <a:r>
              <a:rPr sz="3200" b="1" kern="0" spc="3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过去：一对多的大众传播                           今天：以消费者为中心的</a:t>
            </a:r>
            <a:r>
              <a:rPr sz="3200" b="1" kern="0" spc="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即时生成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0896600" y="3834383"/>
            <a:ext cx="4076700" cy="374904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2113787" y="4229100"/>
            <a:ext cx="4428743" cy="3354323"/>
          </a:xfrm>
          <a:prstGeom prst="rect">
            <a:avLst/>
          </a:prstGeom>
        </p:spPr>
      </p:pic>
      <p:sp>
        <p:nvSpPr>
          <p:cNvPr id="24" name="textbox 24"/>
          <p:cNvSpPr/>
          <p:nvPr/>
        </p:nvSpPr>
        <p:spPr>
          <a:xfrm>
            <a:off x="10117511" y="7955727"/>
            <a:ext cx="5343525" cy="122301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5000"/>
              </a:lnSpc>
            </a:pP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品牌必须根据消费者的实时需求</a:t>
            </a:r>
            <a:r>
              <a:rPr sz="2000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、情绪和语境，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762635" algn="l" rtl="0" eaLnBrk="0">
              <a:lnSpc>
                <a:spcPct val="99000"/>
              </a:lnSpc>
              <a:spcBef>
                <a:spcPts val="735"/>
              </a:spcBef>
            </a:pPr>
            <a:r>
              <a:rPr sz="2300" kern="0" spc="14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即时生成千人千面</a:t>
            </a:r>
            <a:r>
              <a:rPr sz="20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的沟通内容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033780" algn="l" rtl="0" eaLnBrk="0">
              <a:lnSpc>
                <a:spcPct val="99000"/>
              </a:lnSpc>
              <a:spcBef>
                <a:spcPts val="0"/>
              </a:spcBef>
            </a:pPr>
            <a:r>
              <a:rPr sz="2000" kern="0" spc="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核心任务是</a:t>
            </a:r>
            <a:r>
              <a:rPr sz="2300" kern="0" spc="17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建立信任连接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6" name="textbox 26"/>
          <p:cNvSpPr/>
          <p:nvPr/>
        </p:nvSpPr>
        <p:spPr>
          <a:xfrm>
            <a:off x="2503685" y="7950148"/>
            <a:ext cx="4196715" cy="10483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7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628015" algn="l" rtl="0" eaLnBrk="0">
              <a:lnSpc>
                <a:spcPct val="95000"/>
              </a:lnSpc>
            </a:pPr>
            <a:r>
              <a:rPr sz="2000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品牌依赖</a:t>
            </a:r>
            <a:r>
              <a:rPr sz="2300" kern="0" spc="13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少数传播高点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ct val="90000"/>
              </a:lnSpc>
              <a:spcBef>
                <a:spcPts val="5"/>
              </a:spcBef>
            </a:pP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将统一信息推给尽可能能多的人群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422910" algn="l" rtl="0" eaLnBrk="0">
              <a:lnSpc>
                <a:spcPct val="99000"/>
              </a:lnSpc>
              <a:spcBef>
                <a:spcPts val="545"/>
              </a:spcBef>
            </a:pP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核心任务是</a:t>
            </a:r>
            <a:r>
              <a:rPr sz="2300" kern="0" spc="6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提高认知效率</a:t>
            </a:r>
            <a:r>
              <a:rPr sz="20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 28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solidFill>
            <a:srgbClr val="EFEFE9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grpSp>
        <p:nvGrpSpPr>
          <p:cNvPr id="2" name="group 2"/>
          <p:cNvGrpSpPr/>
          <p:nvPr/>
        </p:nvGrpSpPr>
        <p:grpSpPr>
          <a:xfrm rot="21600000">
            <a:off x="1556905" y="2784347"/>
            <a:ext cx="13612990" cy="5081016"/>
            <a:chOff x="0" y="0"/>
            <a:chExt cx="13612990" cy="5081016"/>
          </a:xfrm>
        </p:grpSpPr>
        <p:pic>
          <p:nvPicPr>
            <p:cNvPr id="30" name="picture 30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 rot="21600000">
              <a:off x="9641446" y="0"/>
              <a:ext cx="3971543" cy="5081016"/>
            </a:xfrm>
            <a:prstGeom prst="rect">
              <a:avLst/>
            </a:prstGeom>
          </p:spPr>
        </p:pic>
        <p:sp>
          <p:nvSpPr>
            <p:cNvPr id="32" name="textbox 32"/>
            <p:cNvSpPr/>
            <p:nvPr/>
          </p:nvSpPr>
          <p:spPr>
            <a:xfrm>
              <a:off x="-12700" y="96065"/>
              <a:ext cx="13535660" cy="4692015"/>
            </a:xfrm>
            <a:prstGeom prst="rect">
              <a:avLst/>
            </a:prstGeom>
            <a:noFill/>
            <a:ln w="0" cap="flat">
              <a:noFill/>
              <a:prstDash val="solid"/>
              <a:miter lim="0"/>
            </a:ln>
          </p:spPr>
          <p:txBody>
            <a:bodyPr vert="horz" wrap="square" lIns="0" tIns="0" rIns="0" bIns="0"/>
            <a:lstStyle/>
            <a:p>
              <a:pPr algn="l" rtl="0" eaLnBrk="0">
                <a:lnSpc>
                  <a:spcPct val="91000"/>
                </a:lnSpc>
              </a:pPr>
              <a:endParaRPr sz="1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374775" algn="l" rtl="0" eaLnBrk="0">
                <a:lnSpc>
                  <a:spcPct val="95000"/>
                </a:lnSpc>
              </a:pPr>
              <a:r>
                <a:rPr sz="3200" b="1" kern="0" spc="-60" dirty="0">
                  <a:solidFill>
                    <a:srgbClr val="ED7D31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普及率</a:t>
              </a:r>
              <a:r>
                <a:rPr sz="3200" b="1" kern="0" spc="30" dirty="0">
                  <a:solidFill>
                    <a:srgbClr val="ED7D31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          </a:t>
              </a:r>
              <a:r>
                <a:rPr sz="3200" b="1" kern="0" spc="20" dirty="0">
                  <a:solidFill>
                    <a:srgbClr val="ED7D31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</a:t>
              </a:r>
              <a:r>
                <a:rPr sz="3200" b="1" kern="0" spc="-60" dirty="0">
                  <a:solidFill>
                    <a:srgbClr val="ED7D31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用户规模</a:t>
              </a:r>
              <a:endParaRPr sz="32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2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0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21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8164830" algn="l" rtl="0" eaLnBrk="0">
                <a:lnSpc>
                  <a:spcPts val="2600"/>
                </a:lnSpc>
                <a:spcBef>
                  <a:spcPts val="610"/>
                </a:spcBef>
              </a:pPr>
              <a:r>
                <a:rPr sz="2000" b="1" kern="0" spc="17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突破7亿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4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05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9090025" algn="l" rtl="0" eaLnBrk="0">
                <a:lnSpc>
                  <a:spcPct val="89000"/>
                </a:lnSpc>
                <a:spcBef>
                  <a:spcPts val="905"/>
                </a:spcBef>
                <a:tabLst>
                  <a:tab pos="9965690" algn="l"/>
                </a:tabLst>
              </a:pPr>
              <a:r>
                <a:rPr sz="3000" b="1" kern="0" spc="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	</a:t>
              </a:r>
              <a:r>
                <a:rPr sz="3000" b="1" kern="0" spc="-21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将错失</a:t>
              </a:r>
              <a:r>
                <a:rPr sz="3000" b="1" kern="0" spc="-20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这一轮时代红</a:t>
              </a:r>
              <a:r>
                <a:rPr sz="3000" b="1" kern="0" spc="-18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利</a:t>
              </a:r>
              <a:endParaRPr sz="3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4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algn="l" rtl="0" eaLnBrk="0">
                <a:lnSpc>
                  <a:spcPct val="147000"/>
                </a:lnSpc>
              </a:pPr>
              <a:endParaRPr sz="10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5728335" algn="l" rtl="0" eaLnBrk="0">
                <a:lnSpc>
                  <a:spcPct val="95000"/>
                </a:lnSpc>
                <a:spcBef>
                  <a:spcPts val="605"/>
                </a:spcBef>
              </a:pPr>
              <a:r>
                <a:rPr sz="2000" b="1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5月         9月</a:t>
              </a:r>
              <a:r>
                <a:rPr sz="2000" b="1" kern="0" spc="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     </a:t>
              </a:r>
              <a:r>
                <a:rPr sz="2000" b="1" kern="0" spc="-3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预计2025-26</a:t>
              </a:r>
              <a:endParaRPr sz="20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l" rtl="0" eaLnBrk="0">
                <a:lnSpc>
                  <a:spcPct val="109000"/>
                </a:lnSpc>
              </a:pPr>
              <a:endParaRPr sz="600" dirty="0">
                <a:latin typeface="Arial" panose="020B0604020202020204"/>
                <a:ea typeface="Arial" panose="020B0604020202020204"/>
                <a:cs typeface="Arial" panose="020B0604020202020204"/>
              </a:endParaRPr>
            </a:p>
            <a:p>
              <a:pPr marL="12700" algn="l" rtl="0" eaLnBrk="0">
                <a:lnSpc>
                  <a:spcPct val="99000"/>
                </a:lnSpc>
                <a:spcBef>
                  <a:spcPts val="0"/>
                </a:spcBef>
              </a:pPr>
              <a:r>
                <a:rPr sz="2300" b="1" kern="0" spc="240" dirty="0">
                  <a:solidFill>
                    <a:srgbClr val="000000">
                      <a:alpha val="100000"/>
                    </a:srgbClr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超一线城市(北上广深)普及率</a:t>
              </a:r>
              <a:endParaRPr sz="2300" dirty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21600000">
              <a:off x="5092306" y="1775459"/>
              <a:ext cx="3985259" cy="2205228"/>
            </a:xfrm>
            <a:prstGeom prst="rect">
              <a:avLst/>
            </a:prstGeom>
          </p:spPr>
        </p:pic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21600000">
              <a:off x="593458" y="1018032"/>
              <a:ext cx="2680716" cy="1074420"/>
            </a:xfrm>
            <a:prstGeom prst="rect">
              <a:avLst/>
            </a:prstGeom>
          </p:spPr>
        </p:pic>
        <p:pic>
          <p:nvPicPr>
            <p:cNvPr id="38" name="picture 3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600000">
              <a:off x="724522" y="3185160"/>
              <a:ext cx="2596895" cy="1022603"/>
            </a:xfrm>
            <a:prstGeom prst="rect">
              <a:avLst/>
            </a:prstGeom>
          </p:spPr>
        </p:pic>
      </p:grpSp>
      <p:sp>
        <p:nvSpPr>
          <p:cNvPr id="40" name="textbox 40"/>
          <p:cNvSpPr/>
          <p:nvPr/>
        </p:nvSpPr>
        <p:spPr>
          <a:xfrm>
            <a:off x="2491739" y="1278763"/>
            <a:ext cx="12456794" cy="8953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59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5900" b="1" kern="0" spc="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在中国：一场无法忽视</a:t>
            </a:r>
            <a:r>
              <a:rPr sz="5900" b="1" kern="0" spc="1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的入口革命</a:t>
            </a:r>
            <a:endParaRPr sz="5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2" name="textbox 42"/>
          <p:cNvSpPr/>
          <p:nvPr/>
        </p:nvSpPr>
        <p:spPr>
          <a:xfrm>
            <a:off x="11495044" y="5019761"/>
            <a:ext cx="3129279" cy="86106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5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335" algn="l" rtl="0" eaLnBrk="0">
              <a:lnSpc>
                <a:spcPct val="98000"/>
              </a:lnSpc>
            </a:pPr>
            <a:r>
              <a:rPr sz="27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如果品牌不能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8000"/>
              </a:lnSpc>
              <a:spcBef>
                <a:spcPts val="215"/>
              </a:spcBef>
            </a:pPr>
            <a:r>
              <a:rPr sz="2700" b="1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及时进入</a:t>
            </a:r>
            <a:r>
              <a:rPr sz="2700" b="1" kern="0" spc="-5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Al</a:t>
            </a:r>
            <a:r>
              <a:rPr sz="2700" b="1" kern="0" spc="-3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700" b="1" kern="0" spc="-5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决策流程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4" name="textbox 44"/>
          <p:cNvSpPr/>
          <p:nvPr/>
        </p:nvSpPr>
        <p:spPr>
          <a:xfrm>
            <a:off x="6195085" y="4507041"/>
            <a:ext cx="417830" cy="232346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970" algn="l" rtl="0" eaLnBrk="0">
              <a:lnSpc>
                <a:spcPct val="95000"/>
              </a:lnSpc>
            </a:pPr>
            <a:r>
              <a:rPr sz="2000" b="1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7亿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13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240" algn="l" rtl="0" eaLnBrk="0">
              <a:lnSpc>
                <a:spcPct val="95000"/>
              </a:lnSpc>
              <a:spcBef>
                <a:spcPts val="600"/>
              </a:spcBef>
            </a:pPr>
            <a:r>
              <a:rPr sz="2000" b="1" kern="0" spc="-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6亿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9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5000"/>
              </a:lnSpc>
              <a:spcBef>
                <a:spcPts val="0"/>
              </a:spcBef>
            </a:pPr>
            <a:r>
              <a:rPr sz="2000" b="1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5亿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6" name="textbox 46"/>
          <p:cNvSpPr/>
          <p:nvPr/>
        </p:nvSpPr>
        <p:spPr>
          <a:xfrm>
            <a:off x="2221433" y="5199824"/>
            <a:ext cx="2423795" cy="3733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23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全国</a:t>
            </a:r>
            <a:r>
              <a:rPr sz="23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2300" b="1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工具普及率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8" name="textbox 48"/>
          <p:cNvSpPr/>
          <p:nvPr/>
        </p:nvSpPr>
        <p:spPr>
          <a:xfrm>
            <a:off x="4486396" y="8965448"/>
            <a:ext cx="3534409" cy="25654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ts val="1820"/>
              </a:lnSpc>
            </a:pPr>
            <a:r>
              <a:rPr sz="15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Source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:</a:t>
            </a:r>
            <a:r>
              <a:rPr sz="1500" kern="0" spc="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</a:t>
            </a:r>
            <a:r>
              <a:rPr sz="15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全国28个城市 ，近2万人调研</a:t>
            </a:r>
            <a:endParaRPr sz="1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0" name="textbox 50"/>
          <p:cNvSpPr/>
          <p:nvPr/>
        </p:nvSpPr>
        <p:spPr>
          <a:xfrm>
            <a:off x="6708775" y="6610999"/>
            <a:ext cx="4778375" cy="1790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101000"/>
              </a:lnSpc>
              <a:tabLst>
                <a:tab pos="4765040" algn="l"/>
              </a:tabLst>
            </a:pPr>
            <a:r>
              <a:rPr sz="1000" u="sng" kern="0" spc="0" dirty="0">
                <a:solidFill>
                  <a:srgbClr val="000000">
                    <a:alpha val="100000"/>
                  </a:srgbClr>
                </a:solidFill>
                <a:uFill>
                  <a:solidFill>
                    <a:srgbClr val="D0CECE"/>
                  </a:solidFill>
                </a:uFill>
                <a:latin typeface="Arial" panose="020B0604020202020204"/>
                <a:ea typeface="Arial" panose="020B0604020202020204"/>
                <a:cs typeface="Arial" panose="020B0604020202020204"/>
              </a:rPr>
              <a:t>	</a:t>
            </a: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 5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solidFill>
            <a:srgbClr val="F0EFEA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54" name="textbox 54"/>
          <p:cNvSpPr/>
          <p:nvPr/>
        </p:nvSpPr>
        <p:spPr>
          <a:xfrm>
            <a:off x="12028304" y="6815404"/>
            <a:ext cx="4344034" cy="189928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909320" algn="l" rtl="0" eaLnBrk="0">
              <a:lnSpc>
                <a:spcPct val="99000"/>
              </a:lnSpc>
            </a:pPr>
            <a:r>
              <a:rPr sz="2300" b="1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2300" b="1" kern="0" spc="6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代理电商已在眼前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510" indent="-1905" algn="l" rtl="0" eaLnBrk="0">
              <a:lnSpc>
                <a:spcPct val="98000"/>
              </a:lnSpc>
              <a:spcBef>
                <a:spcPts val="110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近期，豆包已在餐饮</a:t>
            </a:r>
            <a:r>
              <a:rPr sz="20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、消费品品类完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成</a:t>
            </a:r>
            <a:r>
              <a:rPr sz="20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购物闭环的尝试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5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0000"/>
              </a:lnSpc>
            </a:pPr>
            <a:endParaRPr sz="5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6985" algn="l" rtl="0" eaLnBrk="0">
              <a:lnSpc>
                <a:spcPct val="98000"/>
              </a:lnSpc>
              <a:spcBef>
                <a:spcPts val="0"/>
              </a:spcBef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chatgpt已与超过5家电商公司签订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战略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合作，AI购物已成常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态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6" name="textbox 56"/>
          <p:cNvSpPr/>
          <p:nvPr/>
        </p:nvSpPr>
        <p:spPr>
          <a:xfrm>
            <a:off x="4667250" y="1216532"/>
            <a:ext cx="8773794" cy="8953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59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新生态的崛起-</a:t>
            </a:r>
            <a:r>
              <a:rPr sz="59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59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电商时代</a:t>
            </a:r>
            <a:endParaRPr sz="5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8" name="textbox 58"/>
          <p:cNvSpPr/>
          <p:nvPr/>
        </p:nvSpPr>
        <p:spPr>
          <a:xfrm>
            <a:off x="4087662" y="5680074"/>
            <a:ext cx="9546590" cy="74612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07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r" rtl="0" eaLnBrk="0">
              <a:lnSpc>
                <a:spcPct val="96000"/>
              </a:lnSpc>
              <a:spcBef>
                <a:spcPts val="0"/>
              </a:spcBef>
            </a:pPr>
            <a:r>
              <a:rPr sz="4900" b="1" i="1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货架电商----兴趣电</a:t>
            </a:r>
            <a:r>
              <a:rPr sz="4900" b="1" i="1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商----AI代理电</a:t>
            </a:r>
            <a:r>
              <a:rPr sz="4900" b="1" i="1" kern="0" spc="-1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商</a:t>
            </a:r>
            <a:endParaRPr sz="4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0" name="picture 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505702" y="7851318"/>
            <a:ext cx="4514088" cy="293826"/>
          </a:xfrm>
          <a:prstGeom prst="rect">
            <a:avLst/>
          </a:prstGeom>
        </p:spPr>
      </p:pic>
      <p:pic>
        <p:nvPicPr>
          <p:cNvPr id="62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12283440" y="3037331"/>
            <a:ext cx="821435" cy="1496568"/>
          </a:xfrm>
          <a:prstGeom prst="rect">
            <a:avLst/>
          </a:prstGeom>
        </p:spPr>
      </p:pic>
      <p:sp>
        <p:nvSpPr>
          <p:cNvPr id="64" name="textbox 64"/>
          <p:cNvSpPr/>
          <p:nvPr/>
        </p:nvSpPr>
        <p:spPr>
          <a:xfrm>
            <a:off x="7019087" y="7280859"/>
            <a:ext cx="3486784" cy="37337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8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9000"/>
              </a:lnSpc>
            </a:pPr>
            <a:r>
              <a:rPr sz="2300" b="1" kern="0" spc="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用户购物会进入理性时代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66" name="picture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8339327" y="3070859"/>
            <a:ext cx="832104" cy="880872"/>
          </a:xfrm>
          <a:prstGeom prst="rect">
            <a:avLst/>
          </a:prstGeom>
        </p:spPr>
      </p:pic>
      <p:pic>
        <p:nvPicPr>
          <p:cNvPr id="68" name="picture 6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600000">
            <a:off x="8342376" y="3986783"/>
            <a:ext cx="832104" cy="760476"/>
          </a:xfrm>
          <a:prstGeom prst="rect">
            <a:avLst/>
          </a:prstGeom>
        </p:spPr>
      </p:pic>
      <p:pic>
        <p:nvPicPr>
          <p:cNvPr id="70" name="picture 7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600000">
            <a:off x="6722047" y="3420744"/>
            <a:ext cx="1390712" cy="439991"/>
          </a:xfrm>
          <a:prstGeom prst="rect">
            <a:avLst/>
          </a:prstGeom>
        </p:spPr>
      </p:pic>
      <p:pic>
        <p:nvPicPr>
          <p:cNvPr id="72" name="picture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600000">
            <a:off x="13191743" y="3811523"/>
            <a:ext cx="769619" cy="722376"/>
          </a:xfrm>
          <a:prstGeom prst="rect">
            <a:avLst/>
          </a:prstGeom>
        </p:spPr>
      </p:pic>
      <p:pic>
        <p:nvPicPr>
          <p:cNvPr id="74" name="picture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600000">
            <a:off x="11471147" y="3037331"/>
            <a:ext cx="751331" cy="697992"/>
          </a:xfrm>
          <a:prstGeom prst="rect">
            <a:avLst/>
          </a:prstGeom>
        </p:spPr>
      </p:pic>
      <p:pic>
        <p:nvPicPr>
          <p:cNvPr id="76" name="picture 7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21600000">
            <a:off x="11471147" y="3811523"/>
            <a:ext cx="723900" cy="722376"/>
          </a:xfrm>
          <a:prstGeom prst="rect">
            <a:avLst/>
          </a:prstGeom>
        </p:spPr>
      </p:pic>
      <p:pic>
        <p:nvPicPr>
          <p:cNvPr id="78" name="picture 7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rot="21600000">
            <a:off x="4701540" y="3037332"/>
            <a:ext cx="723900" cy="722375"/>
          </a:xfrm>
          <a:prstGeom prst="rect">
            <a:avLst/>
          </a:prstGeom>
        </p:spPr>
      </p:pic>
      <p:pic>
        <p:nvPicPr>
          <p:cNvPr id="80" name="picture 8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21600000">
            <a:off x="13190219" y="3070859"/>
            <a:ext cx="739139" cy="701040"/>
          </a:xfrm>
          <a:prstGeom prst="rect">
            <a:avLst/>
          </a:prstGeom>
        </p:spPr>
      </p:pic>
      <p:pic>
        <p:nvPicPr>
          <p:cNvPr id="82" name="picture 8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21600000">
            <a:off x="9715399" y="3500653"/>
            <a:ext cx="1374240" cy="371576"/>
          </a:xfrm>
          <a:prstGeom prst="rect">
            <a:avLst/>
          </a:prstGeom>
        </p:spPr>
      </p:pic>
      <p:pic>
        <p:nvPicPr>
          <p:cNvPr id="84" name="picture 8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 rot="21600000">
            <a:off x="4701540" y="3799332"/>
            <a:ext cx="687323" cy="707135"/>
          </a:xfrm>
          <a:prstGeom prst="rect">
            <a:avLst/>
          </a:prstGeom>
        </p:spPr>
      </p:pic>
      <p:pic>
        <p:nvPicPr>
          <p:cNvPr id="86" name="picture 86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1600000">
            <a:off x="5463540" y="3037332"/>
            <a:ext cx="690371" cy="69341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 88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solidFill>
            <a:srgbClr val="F0EFEA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sp>
        <p:nvSpPr>
          <p:cNvPr id="90" name="textbox 90"/>
          <p:cNvSpPr/>
          <p:nvPr/>
        </p:nvSpPr>
        <p:spPr>
          <a:xfrm>
            <a:off x="2574403" y="1216532"/>
            <a:ext cx="12158980" cy="738695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05025" algn="l" rtl="0" eaLnBrk="0">
              <a:lnSpc>
                <a:spcPct val="97000"/>
              </a:lnSpc>
            </a:pPr>
            <a:r>
              <a:rPr sz="59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新生态的崛起-</a:t>
            </a:r>
            <a:r>
              <a:rPr sz="59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5900" b="1" kern="0" spc="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电商时代</a:t>
            </a:r>
            <a:endParaRPr sz="5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5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06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1590" algn="l" rtl="0" eaLnBrk="0">
              <a:lnSpc>
                <a:spcPct val="95000"/>
              </a:lnSpc>
              <a:spcBef>
                <a:spcPts val="970"/>
              </a:spcBef>
            </a:pPr>
            <a:r>
              <a:rPr sz="3200" kern="0" spc="-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2025年4月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4605" indent="5715" algn="l" rtl="0" eaLnBrk="0">
              <a:lnSpc>
                <a:spcPct val="98000"/>
              </a:lnSpc>
              <a:spcBef>
                <a:spcPts val="155"/>
              </a:spcBef>
            </a:pPr>
            <a:r>
              <a:rPr sz="32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ChatGPT全力推进其AI电商业务，</a:t>
            </a:r>
            <a:r>
              <a:rPr sz="3200" kern="0" spc="-6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已经接入Etsy</a:t>
            </a:r>
            <a:r>
              <a:rPr sz="3200" kern="0" spc="-4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、eBay</a:t>
            </a:r>
            <a:r>
              <a:rPr sz="3200" kern="0" spc="-4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、Shopify</a:t>
            </a:r>
            <a:r>
              <a:rPr sz="3200" kern="0" spc="-2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3200" kern="0" spc="-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沃尔玛多个电商平台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1590" algn="l" rtl="0" eaLnBrk="0">
              <a:lnSpc>
                <a:spcPct val="95000"/>
              </a:lnSpc>
              <a:spcBef>
                <a:spcPts val="190"/>
              </a:spcBef>
            </a:pPr>
            <a:r>
              <a:rPr sz="32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2025年9月底，ChatGPT上线了“即时结账”功</a:t>
            </a:r>
            <a:r>
              <a:rPr sz="32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能。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2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2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210" algn="l" rtl="0" eaLnBrk="0">
              <a:lnSpc>
                <a:spcPct val="96000"/>
              </a:lnSpc>
              <a:spcBef>
                <a:spcPts val="965"/>
              </a:spcBef>
            </a:pPr>
            <a:r>
              <a:rPr sz="3200" kern="0" spc="-7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11月4日，亚马逊对AI初创公司Perplexity提起诉讼，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1590" indent="-8890" algn="l" rtl="0" eaLnBrk="0">
              <a:lnSpc>
                <a:spcPct val="98000"/>
              </a:lnSpc>
              <a:spcBef>
                <a:spcPts val="125"/>
              </a:spcBef>
            </a:pPr>
            <a:r>
              <a:rPr sz="3200" kern="0" spc="-3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指控旗下AI浏览器助手Comet在未充分告知平台的情况</a:t>
            </a:r>
            <a:r>
              <a:rPr sz="3200" kern="0" spc="-4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下，擅自代表</a:t>
            </a:r>
            <a:r>
              <a:rPr sz="3200" kern="0" spc="-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用户进行在线购物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8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9210" algn="l" rtl="0" eaLnBrk="0">
              <a:lnSpc>
                <a:spcPct val="95000"/>
              </a:lnSpc>
              <a:spcBef>
                <a:spcPts val="960"/>
              </a:spcBef>
            </a:pPr>
            <a:r>
              <a:rPr sz="32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12月，亚马逊屏蔽ChatGPT ，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69035" algn="l" rtl="0" eaLnBrk="0">
              <a:lnSpc>
                <a:spcPct val="95000"/>
              </a:lnSpc>
              <a:spcBef>
                <a:spcPts val="190"/>
              </a:spcBef>
            </a:pPr>
            <a:r>
              <a:rPr sz="32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拥有</a:t>
            </a:r>
            <a:r>
              <a:rPr sz="3200" kern="0" spc="4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32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自有对话式AI购物</a:t>
            </a:r>
            <a:r>
              <a:rPr sz="3200" kern="0" spc="-8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助手Rufus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 92"/>
          <p:cNvSpPr/>
          <p:nvPr/>
        </p:nvSpPr>
        <p:spPr>
          <a:xfrm>
            <a:off x="0" y="0"/>
            <a:ext cx="17475200" cy="9753600"/>
          </a:xfrm>
          <a:prstGeom prst="rect">
            <a:avLst/>
          </a:prstGeom>
          <a:solidFill>
            <a:srgbClr val="F0EFEA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94" name="picture 9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1970532" y="2212847"/>
            <a:ext cx="13449300" cy="2977896"/>
          </a:xfrm>
          <a:prstGeom prst="rect">
            <a:avLst/>
          </a:prstGeom>
        </p:spPr>
      </p:pic>
      <p:sp>
        <p:nvSpPr>
          <p:cNvPr id="96" name="textbox 96"/>
          <p:cNvSpPr/>
          <p:nvPr/>
        </p:nvSpPr>
        <p:spPr>
          <a:xfrm>
            <a:off x="5292668" y="6032931"/>
            <a:ext cx="8353425" cy="1400175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385570" algn="l" rtl="0" eaLnBrk="0">
              <a:lnSpc>
                <a:spcPct val="89000"/>
              </a:lnSpc>
            </a:pPr>
            <a:r>
              <a:rPr sz="4500" i="1" kern="0" spc="-40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“大模型理解的我，</a:t>
            </a:r>
            <a:endParaRPr sz="45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ct val="93000"/>
              </a:lnSpc>
              <a:spcBef>
                <a:spcPts val="575"/>
              </a:spcBef>
            </a:pPr>
            <a:r>
              <a:rPr sz="4900" i="1" kern="0" spc="-43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是我想让消费者看到的样子吗?</a:t>
            </a:r>
            <a:r>
              <a:rPr sz="4900" kern="0" spc="-3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4900" i="1" kern="0" spc="-43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endParaRPr sz="4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8" name="textbox 98"/>
          <p:cNvSpPr/>
          <p:nvPr/>
        </p:nvSpPr>
        <p:spPr>
          <a:xfrm>
            <a:off x="4458334" y="1216532"/>
            <a:ext cx="8453119" cy="8953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5900" b="1" kern="0" spc="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品牌必须回答的根本问题</a:t>
            </a:r>
            <a:endParaRPr sz="5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box 100"/>
          <p:cNvSpPr/>
          <p:nvPr/>
        </p:nvSpPr>
        <p:spPr>
          <a:xfrm>
            <a:off x="2223770" y="1207007"/>
            <a:ext cx="13009244" cy="15392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7000"/>
              </a:lnSpc>
            </a:pPr>
            <a:r>
              <a:rPr sz="59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5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时代，</a:t>
            </a:r>
            <a:r>
              <a:rPr sz="5900" kern="0" spc="-14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59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品牌面临全新的资产贬值风险</a:t>
            </a:r>
            <a:endParaRPr sz="5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7000"/>
              </a:lnSpc>
            </a:pPr>
            <a:endParaRPr sz="1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251075" algn="l" rtl="0" eaLnBrk="0">
              <a:lnSpc>
                <a:spcPct val="95000"/>
              </a:lnSpc>
            </a:pPr>
            <a:r>
              <a:rPr sz="3200" kern="0" spc="20" dirty="0">
                <a:solidFill>
                  <a:srgbClr val="4472C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绝大多数企业，看不见自己在</a:t>
            </a:r>
            <a:r>
              <a:rPr sz="3200" kern="0" spc="0" dirty="0">
                <a:solidFill>
                  <a:srgbClr val="4472C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3200" kern="0" spc="20" dirty="0">
                <a:solidFill>
                  <a:srgbClr val="4472C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世界里的样子</a:t>
            </a:r>
            <a:endParaRPr sz="32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02" name="picture 10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3669791" y="3328415"/>
            <a:ext cx="9877045" cy="1318260"/>
          </a:xfrm>
          <a:prstGeom prst="rect">
            <a:avLst/>
          </a:prstGeom>
        </p:spPr>
      </p:pic>
      <p:sp>
        <p:nvSpPr>
          <p:cNvPr id="104" name="textbox 104"/>
          <p:cNvSpPr/>
          <p:nvPr/>
        </p:nvSpPr>
        <p:spPr>
          <a:xfrm>
            <a:off x="2433584" y="4879289"/>
            <a:ext cx="4197350" cy="228727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6510" indent="36830" algn="l" rtl="0" eaLnBrk="0">
              <a:lnSpc>
                <a:spcPct val="102000"/>
              </a:lnSpc>
            </a:pP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不知道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2300" kern="0" spc="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如何描述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自己，是正面还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是负面?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indent="40640" algn="l" rtl="0" eaLnBrk="0">
              <a:lnSpc>
                <a:spcPct val="99000"/>
              </a:lnSpc>
              <a:spcBef>
                <a:spcPts val="45"/>
              </a:spcBef>
            </a:pP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不知道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在向用户</a:t>
            </a:r>
            <a:r>
              <a:rPr sz="2300" kern="0" spc="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推荐谁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是自己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还是竞品?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8415" indent="34290" algn="l" rtl="0" eaLnBrk="0">
              <a:lnSpc>
                <a:spcPct val="96000"/>
              </a:lnSpc>
              <a:spcBef>
                <a:spcPts val="120"/>
              </a:spcBef>
            </a:pP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</a:t>
            </a:r>
            <a:r>
              <a:rPr sz="2000" kern="0" spc="2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同一个品牌，在豆包</a:t>
            </a:r>
            <a:r>
              <a:rPr sz="2000" kern="0" spc="-1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sz="2000" kern="0" spc="-2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DeepSeek</a:t>
            </a:r>
            <a:r>
              <a:rPr sz="2000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等不同大模型里</a:t>
            </a:r>
            <a:r>
              <a:rPr sz="2300" kern="0" spc="3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描述不一</a:t>
            </a:r>
            <a:r>
              <a:rPr sz="2300" kern="0" spc="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致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，甚至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互相矛盾。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6" name="textbox 106"/>
          <p:cNvSpPr/>
          <p:nvPr/>
        </p:nvSpPr>
        <p:spPr>
          <a:xfrm>
            <a:off x="7453957" y="4856291"/>
            <a:ext cx="3287395" cy="259715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9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16205" indent="165100" algn="l" rtl="0" eaLnBrk="0">
              <a:lnSpc>
                <a:spcPct val="97000"/>
              </a:lnSpc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传统的SEO</a:t>
            </a:r>
            <a:r>
              <a:rPr sz="20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 内容营销投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入，对AI回答的引用率普遍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不足 </a:t>
            </a:r>
            <a:r>
              <a:rPr sz="2700" kern="0" spc="-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3%</a:t>
            </a:r>
            <a:r>
              <a:rPr sz="2700" kern="0" spc="-10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,大量</a:t>
            </a:r>
            <a:r>
              <a:rPr sz="2000" kern="0" spc="-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数字资产失</a:t>
            </a:r>
            <a:r>
              <a:rPr sz="2000" kern="0" spc="5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效</a:t>
            </a:r>
            <a:r>
              <a:rPr sz="20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17475" indent="433070" algn="l" rtl="0" eaLnBrk="0">
              <a:lnSpc>
                <a:spcPct val="104000"/>
              </a:lnSpc>
              <a:spcBef>
                <a:spcPts val="370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广告逻辑已变：过去是</a:t>
            </a:r>
            <a:r>
              <a:rPr sz="20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“谁投广告多，谁曝光</a:t>
            </a:r>
            <a:r>
              <a:rPr sz="2000" kern="0" spc="-1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多”;现</a:t>
            </a: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在是“</a:t>
            </a:r>
            <a:r>
              <a:rPr sz="1800" kern="0" spc="-7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谁更被AI‘喜欢</a:t>
            </a:r>
            <a:r>
              <a:rPr sz="1800" kern="0" spc="-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’,谁更容</a:t>
            </a:r>
            <a:r>
              <a:rPr sz="2000" kern="0" spc="-1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易被推荐”。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8" name="textbox 108"/>
          <p:cNvSpPr/>
          <p:nvPr/>
        </p:nvSpPr>
        <p:spPr>
          <a:xfrm>
            <a:off x="11857886" y="4813746"/>
            <a:ext cx="3548379" cy="92583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11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indent="167640" algn="l" rtl="0" eaLnBrk="0">
              <a:lnSpc>
                <a:spcPct val="98000"/>
              </a:lnSpc>
            </a:pP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· 没有工具</a:t>
            </a:r>
            <a:r>
              <a:rPr sz="2000" kern="0" spc="-3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、没有标准</a:t>
            </a:r>
            <a:r>
              <a:rPr sz="2000" kern="0" spc="-29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000" kern="0" spc="-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、没</a:t>
            </a:r>
            <a:r>
              <a:rPr sz="2000" kern="0" spc="-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有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方法论来衡量和优化品牌在AI世</a:t>
            </a: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界的表现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textbox 110"/>
          <p:cNvSpPr/>
          <p:nvPr/>
        </p:nvSpPr>
        <p:spPr>
          <a:xfrm>
            <a:off x="2286888" y="1207007"/>
            <a:ext cx="12738100" cy="3404234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66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713105" algn="l" rtl="0" eaLnBrk="0">
              <a:lnSpc>
                <a:spcPct val="97000"/>
              </a:lnSpc>
            </a:pPr>
            <a:r>
              <a:rPr sz="59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定义你的新战场：</a:t>
            </a:r>
            <a:r>
              <a:rPr sz="5900" b="1" kern="0" spc="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5900" b="1" kern="0" spc="7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</a:t>
            </a:r>
            <a:r>
              <a:rPr sz="5900" b="1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牌资产管理</a:t>
            </a:r>
            <a:endParaRPr sz="59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9000"/>
              </a:lnSpc>
              <a:spcBef>
                <a:spcPts val="1575"/>
              </a:spcBef>
            </a:pPr>
            <a:r>
              <a:rPr sz="2300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Al</a:t>
            </a:r>
            <a:r>
              <a:rPr sz="2300" kern="0" spc="8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品牌资产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6510" indent="3810" algn="l" rtl="0" eaLnBrk="0">
              <a:lnSpc>
                <a:spcPct val="112000"/>
              </a:lnSpc>
              <a:spcBef>
                <a:spcPts val="295"/>
              </a:spcBef>
            </a:pPr>
            <a:r>
              <a:rPr sz="23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是指品牌在人工智能生态中被大模型“看见</a:t>
            </a:r>
            <a:r>
              <a:rPr sz="2300" kern="0" spc="-14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6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、理解</a:t>
            </a:r>
            <a:r>
              <a:rPr sz="2300" kern="0" spc="-1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5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、引用与推荐”的综合能力它是品牌在智能时</a:t>
            </a:r>
            <a:r>
              <a:rPr sz="2300" kern="0" spc="1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代的</a:t>
            </a:r>
            <a:r>
              <a:rPr sz="2300" kern="0" spc="1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可见性</a:t>
            </a:r>
            <a:r>
              <a:rPr sz="2300" kern="0" spc="-14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sz="2300" kern="0" spc="1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、可信性</a:t>
            </a:r>
            <a:r>
              <a:rPr sz="2300" kern="0" spc="10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与可用性</a:t>
            </a:r>
            <a:r>
              <a:rPr sz="2300" kern="0" spc="10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的总和。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0320" algn="l" rtl="0" eaLnBrk="0">
              <a:lnSpc>
                <a:spcPct val="99000"/>
              </a:lnSpc>
              <a:spcBef>
                <a:spcPts val="1555"/>
              </a:spcBef>
            </a:pPr>
            <a:r>
              <a:rPr sz="2300" b="1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是品牌在智能内</a:t>
            </a:r>
            <a:r>
              <a:rPr sz="23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容生成体系中的</a:t>
            </a:r>
            <a:r>
              <a:rPr sz="2300" kern="0" spc="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“算法竞争力”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04000"/>
              </a:lnSpc>
            </a:pPr>
            <a:endParaRPr sz="12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8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3862705" algn="l" rtl="0" eaLnBrk="0">
              <a:lnSpc>
                <a:spcPct val="98000"/>
              </a:lnSpc>
            </a:pPr>
            <a:r>
              <a:rPr sz="2700" kern="0" spc="0" dirty="0">
                <a:solidFill>
                  <a:srgbClr val="4472C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sz="2700" kern="0" spc="170" dirty="0">
                <a:solidFill>
                  <a:srgbClr val="4472C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世界里品牌存在的底层逻辑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2" name="rect 112"/>
          <p:cNvSpPr/>
          <p:nvPr/>
        </p:nvSpPr>
        <p:spPr>
          <a:xfrm>
            <a:off x="3553967" y="5013959"/>
            <a:ext cx="9195816" cy="3816095"/>
          </a:xfrm>
          <a:prstGeom prst="rect">
            <a:avLst/>
          </a:prstGeom>
          <a:solidFill>
            <a:srgbClr val="F0F0EA">
              <a:alpha val="100000"/>
            </a:srgbClr>
          </a:solidFill>
          <a:ln w="0"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114" name="picture 1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1600000">
            <a:off x="6769607" y="4942332"/>
            <a:ext cx="3453383" cy="2982467"/>
          </a:xfrm>
          <a:prstGeom prst="rect">
            <a:avLst/>
          </a:prstGeom>
        </p:spPr>
      </p:pic>
      <p:sp>
        <p:nvSpPr>
          <p:cNvPr id="116" name="textbox 116"/>
          <p:cNvSpPr/>
          <p:nvPr/>
        </p:nvSpPr>
        <p:spPr>
          <a:xfrm>
            <a:off x="3902014" y="5480547"/>
            <a:ext cx="2750185" cy="2946400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0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5240" algn="l" rtl="0" eaLnBrk="0">
              <a:lnSpc>
                <a:spcPct val="95000"/>
              </a:lnSpc>
            </a:pPr>
            <a:r>
              <a:rPr sz="2000" b="1" kern="0" spc="-4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4.推荐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2700" algn="l" rtl="0" eaLnBrk="0">
              <a:lnSpc>
                <a:spcPct val="94000"/>
              </a:lnSpc>
              <a:spcBef>
                <a:spcPts val="150"/>
              </a:spcBef>
            </a:pPr>
            <a:r>
              <a:rPr sz="2000" kern="0" spc="-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AI模型是否将你作为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7780" algn="l" rtl="0" eaLnBrk="0">
              <a:lnSpc>
                <a:spcPct val="92000"/>
              </a:lnSpc>
              <a:spcBef>
                <a:spcPts val="20"/>
              </a:spcBef>
            </a:pPr>
            <a:r>
              <a:rPr sz="2000" kern="0" spc="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最优解决方案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15240" algn="l" rtl="0" eaLnBrk="0">
              <a:lnSpc>
                <a:spcPct val="94000"/>
              </a:lnSpc>
              <a:spcBef>
                <a:spcPts val="5"/>
              </a:spcBef>
            </a:pP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推荐给用户?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4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algn="l" rtl="0" eaLnBrk="0">
              <a:lnSpc>
                <a:spcPct val="142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889760" algn="l" rtl="0" eaLnBrk="0">
              <a:lnSpc>
                <a:spcPct val="99000"/>
              </a:lnSpc>
              <a:spcBef>
                <a:spcPts val="695"/>
              </a:spcBef>
            </a:pPr>
            <a:r>
              <a:rPr sz="2300" b="1" kern="0" spc="-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3.引用</a:t>
            </a:r>
            <a:endParaRPr sz="23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r" rtl="0" eaLnBrk="0">
              <a:lnSpc>
                <a:spcPct val="95000"/>
              </a:lnSpc>
              <a:spcBef>
                <a:spcPts val="1245"/>
              </a:spcBef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AI模型在生成答案时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39370" algn="l" rtl="0" eaLnBrk="0">
              <a:lnSpc>
                <a:spcPts val="3455"/>
              </a:lnSpc>
            </a:pP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是否</a:t>
            </a:r>
            <a:r>
              <a:rPr sz="2000" kern="0" spc="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主动引用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你的内容?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8" name="textbox 118"/>
          <p:cNvSpPr/>
          <p:nvPr/>
        </p:nvSpPr>
        <p:spPr>
          <a:xfrm>
            <a:off x="10440021" y="5383405"/>
            <a:ext cx="2338704" cy="2821939"/>
          </a:xfrm>
          <a:prstGeom prst="rect">
            <a:avLst/>
          </a:prstGeom>
          <a:noFill/>
          <a:ln w="0" cap="flat">
            <a:noFill/>
            <a:prstDash val="solid"/>
            <a:miter lim="0"/>
          </a:ln>
        </p:spPr>
        <p:txBody>
          <a:bodyPr vert="horz" wrap="square" lIns="0" tIns="0" rIns="0" bIns="0"/>
          <a:lstStyle/>
          <a:p>
            <a:pPr algn="l" rtl="0" eaLnBrk="0">
              <a:lnSpc>
                <a:spcPct val="93000"/>
              </a:lnSpc>
            </a:pPr>
            <a:endParaRPr sz="1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40640" algn="l" rtl="0" eaLnBrk="0">
              <a:lnSpc>
                <a:spcPct val="98000"/>
              </a:lnSpc>
            </a:pPr>
            <a:r>
              <a:rPr sz="3100" b="1" kern="0" spc="-17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1.看见</a:t>
            </a:r>
            <a:endParaRPr sz="31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26670" indent="-9525" algn="l" rtl="0" eaLnBrk="0">
              <a:lnSpc>
                <a:spcPct val="96000"/>
              </a:lnSpc>
              <a:spcBef>
                <a:spcPts val="65"/>
              </a:spcBef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AI模型能否在海量信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息中</a:t>
            </a:r>
            <a:r>
              <a:rPr sz="2000" kern="0" spc="3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检索到</a:t>
            </a:r>
            <a:r>
              <a:rPr sz="2000" kern="0" spc="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你?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67000"/>
              </a:lnSpc>
            </a:pPr>
            <a:endParaRPr sz="10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12700" algn="l" rtl="0" eaLnBrk="0">
              <a:lnSpc>
                <a:spcPct val="98000"/>
              </a:lnSpc>
              <a:spcBef>
                <a:spcPts val="820"/>
              </a:spcBef>
            </a:pPr>
            <a:r>
              <a:rPr sz="2700" b="1" kern="0" spc="-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2.理解</a:t>
            </a:r>
            <a:endParaRPr sz="27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 rtl="0" eaLnBrk="0">
              <a:lnSpc>
                <a:spcPct val="110000"/>
              </a:lnSpc>
            </a:pPr>
            <a:endParaRPr sz="700" dirty="0">
              <a:latin typeface="Arial" panose="020B0604020202020204"/>
              <a:ea typeface="Arial" panose="020B0604020202020204"/>
              <a:cs typeface="Arial" panose="020B0604020202020204"/>
            </a:endParaRPr>
          </a:p>
          <a:p>
            <a:pPr marL="20955" indent="-3810" algn="l" rtl="0" eaLnBrk="0">
              <a:lnSpc>
                <a:spcPct val="94000"/>
              </a:lnSpc>
            </a:pPr>
            <a:r>
              <a:rPr sz="2000" kern="0" spc="-3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AI模型对你的品牌理</a:t>
            </a:r>
            <a:r>
              <a:rPr sz="2000" kern="0" spc="1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念和价值是否</a:t>
            </a:r>
            <a:r>
              <a:rPr sz="2000" kern="0" spc="1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理解正</a:t>
            </a:r>
            <a:r>
              <a:rPr sz="2000" kern="0" spc="20" dirty="0">
                <a:solidFill>
                  <a:srgbClr val="ED7D31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确</a:t>
            </a:r>
            <a:r>
              <a:rPr sz="2000" kern="0" spc="20" dirty="0">
                <a:solidFill>
                  <a:srgbClr val="000000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?</a:t>
            </a:r>
            <a:endParaRPr sz="2000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4001</Words>
  <Application>WPS 演示</Application>
  <PresentationFormat/>
  <Paragraphs>566</Paragraphs>
  <Slides>24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33" baseType="lpstr">
      <vt:lpstr>Arial</vt:lpstr>
      <vt:lpstr>宋体</vt:lpstr>
      <vt:lpstr>Wingdings</vt:lpstr>
      <vt:lpstr>Arial</vt:lpstr>
      <vt:lpstr>微软雅黑</vt:lpstr>
      <vt:lpstr>Arial Unicode MS</vt:lpstr>
      <vt:lpstr>Calibri</vt:lpstr>
      <vt:lpstr>黑体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PASTA</cp:lastModifiedBy>
  <cp:revision>2</cp:revision>
  <dcterms:created xsi:type="dcterms:W3CDTF">2026-01-14T14:39:00Z</dcterms:created>
  <dcterms:modified xsi:type="dcterms:W3CDTF">2026-02-03T10:27:51Z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wqlLaW5nc29mdCBQREYgdG8gV1BTIDExNQ</vt:lpwstr>
  </property>
  <property fmtid="{D5CDD505-2E9C-101B-9397-08002B2CF9AE}" pid="3" name="Created">
    <vt:filetime>2026-01-13T20:06:24Z</vt:filetime>
  </property>
  <property fmtid="{D5CDD505-2E9C-101B-9397-08002B2CF9AE}" pid="4" name="ICV">
    <vt:lpwstr>3E5FFF5F63004045898F33CC29CD2FEC_12</vt:lpwstr>
  </property>
  <property fmtid="{D5CDD505-2E9C-101B-9397-08002B2CF9AE}" pid="5" name="KSOProductBuildVer">
    <vt:lpwstr>2052-12.1.0.24657</vt:lpwstr>
  </property>
</Properties>
</file>